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a557a03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a557a03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3a557a037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a557a037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3a557a037_6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a557a037_6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3a557a037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a557a037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3a557a037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a557a037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9c8713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9c8713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9c87132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9c87132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39c87132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9c87132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9c87132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9c87132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39c87132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9c87132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97b59c5f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97b59c5f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39c87132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9c8713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39c87132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9c87132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39c87132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39c87132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39c8713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9c8713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39c87132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9c87132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39c87132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9c87132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39c8713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9c8713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39c87132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9c8713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3a557a03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a557a03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3a557a03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a557a03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39c8713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39c8713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3a557a0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a557a0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Ebola virus disease is a severe, often fatal illness in human. It first appeared in 1979 in 2 simultaneous outbreaks in African countries. The 2014–2016 outbreak in West Africa was the largest and most complex outbreak since its discovery (</a:t>
            </a:r>
            <a:r>
              <a:rPr lang="en" sz="900">
                <a:solidFill>
                  <a:srgbClr val="4C4C4C"/>
                </a:solidFill>
              </a:rPr>
              <a:t>World Health Organization, 2017</a:t>
            </a:r>
            <a:r>
              <a:rPr lang="en" sz="900">
                <a:solidFill>
                  <a:schemeClr val="dk1"/>
                </a:solidFill>
              </a:rPr>
              <a:t>). We chose research on Ebola Virus from 2011 to 2015 as the example topic.</a:t>
            </a:r>
            <a:endParaRPr sz="9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900">
                <a:solidFill>
                  <a:schemeClr val="dk1"/>
                </a:solidFill>
              </a:rPr>
              <a:t>Figure 1 shows the novelty and growth co-evolution of research on Ebola Virus from 2011 to 2015. From Figure 1, we can see the relatively high novelty of research on Ebola Virus in 2013 and 2014 was followed by the rapid growth in 2014 and 2015. Following the growth in 2014 and 2015, the novelty decreased in 2015. The co-evolving pattern of growth and novelty is in line with the pre- emergence and emergence stages described at the beginning of this article.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3a557a037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a557a037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3a557a037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a557a037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Influenza A (H1N1) virus is the subtype of influenza A virus that was the most common cause of 2009 flu pandemic. We chose the research on H1N1 from 2003 to 2014 as the example of this case study.</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Figure 3 shows the changes of novelty and publication growth in research on the H1N1 virus from 2003 to 2014. The temporal patterns of novelty and growth are more complex than the case of Ebola virus. We can see two peaks of novelty in 2004 and 2009, respectively. Both peaks of novelty were followed by the rapid growth of publications that occurred in the periods from 2006 to 2008 and from 2009 to 2010, respectively. However, the temporal patterns of these two pairs of novelty-growth relationships were different. The rapid growth from 2006 to 2008 was observed</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2 years after the novelty peak in 2004, but the growth spurt in 2009 occurred in the same year as the novelty peak in 2009. The difference may be caused by the global breakout of the 2009 Flu Pandemic (</a:t>
            </a:r>
            <a:r>
              <a:rPr lang="en" sz="900">
                <a:solidFill>
                  <a:srgbClr val="4C4C4C"/>
                </a:solidFill>
              </a:rPr>
              <a:t>Wikipedia, 2017</a:t>
            </a:r>
            <a:r>
              <a:rPr lang="en" sz="900">
                <a:solidFill>
                  <a:schemeClr val="dk1"/>
                </a:solidFill>
              </a:rPr>
              <a:t>). Due to this notable social factor, we observed both of growth and novelty spurt in the same year of 2009.</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3a557a037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a557a037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The visualization in Figure 4 shows the evolution of research on H1N1 virus from 2003 to 2014. We can observe three common features across these years: (a) many other subtypes of influenza virus A appeared in different years which might indicate related research interests in this area emerged, such as H6N2 in 2003, H9N2 in 2005, and H3N2 in 2009; (b) several geographical terms were highlighted in different year because this research area is usually motivated by the breakouts of H1N1 virus in specific places, such as Guangdong in 2007 and Panama in 2008; and (c) the origination of virus was a constantly investigated research question according to the animal-related terms in different years, such as Duck in 2007 and Swine-Origin in 2009.</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By analyzing the terms in 2004 and 2009, we may learn some ideas about the novelty. For example, Swine-Origin and S-OIV in 2009 may indicate research on a new swine-origin influenza A (H1N1) virus (S-OIV) emerged in North America in early 2009 (</a:t>
            </a:r>
            <a:r>
              <a:rPr lang="en" sz="900">
                <a:solidFill>
                  <a:srgbClr val="4C4C4C"/>
                </a:solidFill>
              </a:rPr>
              <a:t>Smith et al., 2009</a:t>
            </a:r>
            <a:r>
              <a:rPr lang="en" sz="900">
                <a:solidFill>
                  <a:schemeClr val="dk1"/>
                </a:solidFill>
              </a:rPr>
              <a:t>). As another interesting example, we see the term of oseltamivir-resistant both in 2004 and 2009, which means research activities on oseltamivir-resistant and H1N1 were active but in a different research context in these 2 years, according to our visualization method introduced at the beginning of this section. In 2004, although one patient with oseltamivir-resistant novel H1N1 was identified in Denmark, this did not change the recom- mendations, made by the U.S. Centers for Disease Control and Prevention (CDC), on using oseltamivir on antiviral treatment of influenza A (</a:t>
            </a:r>
            <a:r>
              <a:rPr lang="en" sz="900">
                <a:solidFill>
                  <a:srgbClr val="4C4C4C"/>
                </a:solidFill>
              </a:rPr>
              <a:t>Tucker, 2004</a:t>
            </a:r>
            <a:r>
              <a:rPr lang="en" sz="900">
                <a:solidFill>
                  <a:schemeClr val="dk1"/>
                </a:solidFill>
              </a:rPr>
              <a:t>). However, oseltamivir resistance increased significantly for the first time worldwide during the 2007–2008 influenza season (</a:t>
            </a:r>
            <a:r>
              <a:rPr lang="en" sz="900">
                <a:solidFill>
                  <a:srgbClr val="4C4C4C"/>
                </a:solidFill>
              </a:rPr>
              <a:t>Dharan et al., 2009</a:t>
            </a:r>
            <a:r>
              <a:rPr lang="en" sz="900">
                <a:solidFill>
                  <a:schemeClr val="dk1"/>
                </a:solidFill>
              </a:rPr>
              <a:t>). This change of antiviral drug resistance patterns might have also greatly changed research on the H1N1 virus in 2009, so we see oseltamivir-resistant reemerged in a new context in 2009.</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3a557a037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a557a037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39c8713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9c8713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39c87132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9c87132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39c87132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9c87132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39c87132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9c87132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39c87132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9c87132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39c871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9c871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39c87132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9c87132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39c87132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9c87132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39c87132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9c87132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39c87132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9c87132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39c87132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9c87132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39c87132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9c87132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39c8713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39c8713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39c87132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9c87132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39c87132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9c87132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3a557a037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a557a037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3a557a03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a557a03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3a557a037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a557a037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t>Figure 1 illustrates a segment of a patient’s EMR data. Given the window size to be 2, conventional methods equally take</a:t>
            </a:r>
            <a:r>
              <a:rPr i="1" lang="en" sz="1000"/>
              <a:t>Blood Glucose </a:t>
            </a:r>
            <a:r>
              <a:rPr lang="en" sz="1000"/>
              <a:t>(BG, May 29), </a:t>
            </a:r>
            <a:r>
              <a:rPr i="1" lang="en" sz="1000"/>
              <a:t>Blood Pressure </a:t>
            </a:r>
            <a:r>
              <a:rPr lang="en" sz="1000"/>
              <a:t>(BP, May 29),</a:t>
            </a:r>
            <a:r>
              <a:rPr i="1" lang="en" sz="1000"/>
              <a:t>Temperature </a:t>
            </a:r>
            <a:r>
              <a:rPr lang="en" sz="1000"/>
              <a:t>(TP, Jun 1) and </a:t>
            </a:r>
            <a:r>
              <a:rPr i="1" lang="en" sz="1000"/>
              <a:t>Diabetes mellitus </a:t>
            </a:r>
            <a:r>
              <a:rPr lang="en" sz="1000"/>
              <a:t>(E11.2, Aug 20) as the contexts of </a:t>
            </a:r>
            <a:r>
              <a:rPr i="1" lang="en" sz="1000"/>
              <a:t>Common cold </a:t>
            </a:r>
            <a:r>
              <a:rPr lang="en" sz="1000"/>
              <a:t>(J00, May 29). However, the time gap between </a:t>
            </a:r>
            <a:r>
              <a:rPr i="1" lang="en" sz="1000"/>
              <a:t>J00 </a:t>
            </a:r>
            <a:r>
              <a:rPr lang="en" sz="1000"/>
              <a:t>(Jun 1) and </a:t>
            </a:r>
            <a:r>
              <a:rPr i="1" lang="en" sz="1000"/>
              <a:t>E11.2 </a:t>
            </a:r>
            <a:r>
              <a:rPr lang="en" sz="1000"/>
              <a:t>(Aug 20) is more than two months, indicating that these two concepts may not be regarded as contexts of each other. Due to irregular visits of patients, this is very common in EMRs.</a:t>
            </a:r>
            <a:endParaRPr sz="1000"/>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3a557a037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3a557a037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3a557a037_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a557a037_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3a557a037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a557a037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3a557a037_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a557a037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3a557a037_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a557a037_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3a557a037_8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a557a037_8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33a557a037_8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a557a037_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3a557a037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3a557a037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3a557a037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a557a037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3a557a037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3a557a037_6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39c87132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9c87132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ted.com/talks/anne_curzan_what_makes_a_word_real?utm_campaign=tedspread&amp;utm_medium=referral&amp;utm_source=tedcomsh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gif"/><Relationship Id="rId5" Type="http://schemas.openxmlformats.org/officeDocument/2006/relationships/image" Target="../media/image12.gif"/><Relationship Id="rId6"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Dynamic &amp; Temporal Embeddings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Yavuz Nuzumlali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Dynamic/Temporal Embeddings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16" name="Google Shape;11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 temporal dynamics of the entities while learning embeddings</a:t>
            </a:r>
            <a:endParaRPr/>
          </a:p>
          <a:p>
            <a:pPr indent="-342900" lvl="0" marL="457200" rtl="0" algn="l">
              <a:spcBef>
                <a:spcPts val="0"/>
              </a:spcBef>
              <a:spcAft>
                <a:spcPts val="0"/>
              </a:spcAft>
              <a:buSzPts val="1800"/>
              <a:buChar char="●"/>
            </a:pPr>
            <a:r>
              <a:rPr lang="en"/>
              <a:t>Different kinds of temporalities:</a:t>
            </a:r>
            <a:endParaRPr/>
          </a:p>
          <a:p>
            <a:pPr indent="-317500" lvl="1" marL="914400" rtl="0" algn="l">
              <a:spcBef>
                <a:spcPts val="0"/>
              </a:spcBef>
              <a:spcAft>
                <a:spcPts val="0"/>
              </a:spcAft>
              <a:buSzPts val="1400"/>
              <a:buChar char="○"/>
            </a:pPr>
            <a:r>
              <a:rPr lang="en"/>
              <a:t>Meaning of a word may change over years</a:t>
            </a:r>
            <a:endParaRPr/>
          </a:p>
          <a:p>
            <a:pPr indent="-317500" lvl="2" marL="1371600" rtl="0" algn="l">
              <a:spcBef>
                <a:spcPts val="0"/>
              </a:spcBef>
              <a:spcAft>
                <a:spcPts val="0"/>
              </a:spcAft>
              <a:buSzPts val="1400"/>
              <a:buChar char="■"/>
            </a:pPr>
            <a:r>
              <a:rPr lang="en"/>
              <a:t>‘obama’ was very similar to ‘president’ for a long time, not anymore, not before 2009</a:t>
            </a:r>
            <a:endParaRPr/>
          </a:p>
          <a:p>
            <a:pPr indent="-317500" lvl="2" marL="1371600" rtl="0" algn="l">
              <a:spcBef>
                <a:spcPts val="0"/>
              </a:spcBef>
              <a:spcAft>
                <a:spcPts val="0"/>
              </a:spcAft>
              <a:buSzPts val="1400"/>
              <a:buChar char="■"/>
            </a:pPr>
            <a:r>
              <a:rPr lang="en"/>
              <a:t>Emerging words </a:t>
            </a:r>
            <a:r>
              <a:rPr lang="en"/>
              <a:t>such as ‘hashtag’ </a:t>
            </a:r>
            <a:r>
              <a:rPr lang="en"/>
              <a:t>after social media</a:t>
            </a:r>
            <a:endParaRPr/>
          </a:p>
          <a:p>
            <a:pPr indent="-317500" lvl="3" marL="1828800" rtl="0" algn="l">
              <a:spcBef>
                <a:spcPts val="0"/>
              </a:spcBef>
              <a:spcAft>
                <a:spcPts val="0"/>
              </a:spcAft>
              <a:buSzPts val="1400"/>
              <a:buChar char="●"/>
            </a:pPr>
            <a:r>
              <a:rPr lang="en"/>
              <a:t>“Hangry”, “defriend” </a:t>
            </a:r>
            <a:r>
              <a:rPr lang="en" u="sng">
                <a:solidFill>
                  <a:schemeClr val="hlink"/>
                </a:solidFill>
                <a:hlinkClick r:id="rId3"/>
              </a:rPr>
              <a:t>https://www.ted.com/talks/anne_curzan_what_makes_a_word_real?utm_campaign=tedspread&amp;utm_medium=referral&amp;utm_source=tedcomshare</a:t>
            </a:r>
            <a:endParaRPr/>
          </a:p>
          <a:p>
            <a:pPr indent="-317500" lvl="1" marL="914400" rtl="0" algn="l">
              <a:spcBef>
                <a:spcPts val="0"/>
              </a:spcBef>
              <a:spcAft>
                <a:spcPts val="0"/>
              </a:spcAft>
              <a:buSzPts val="1400"/>
              <a:buChar char="○"/>
            </a:pPr>
            <a:r>
              <a:rPr lang="en"/>
              <a:t>Some other entities inherently have temporal features which directly define semantics</a:t>
            </a:r>
            <a:endParaRPr/>
          </a:p>
          <a:p>
            <a:pPr indent="-317500" lvl="2" marL="1371600" rtl="0" algn="l">
              <a:spcBef>
                <a:spcPts val="0"/>
              </a:spcBef>
              <a:spcAft>
                <a:spcPts val="0"/>
              </a:spcAft>
              <a:buSzPts val="1400"/>
              <a:buChar char="■"/>
            </a:pPr>
            <a:r>
              <a:rPr lang="en"/>
              <a:t>Patients: They may be sick before and well now, or vice versa.</a:t>
            </a:r>
            <a:endParaRPr/>
          </a:p>
          <a:p>
            <a:pPr indent="-317500" lvl="2" marL="1371600" rtl="0" algn="l">
              <a:spcBef>
                <a:spcPts val="0"/>
              </a:spcBef>
              <a:spcAft>
                <a:spcPts val="0"/>
              </a:spcAft>
              <a:buSzPts val="1400"/>
              <a:buChar char="■"/>
            </a:pPr>
            <a:r>
              <a:rPr lang="en"/>
              <a:t>Time series(Stocks): One may perform well for a long-time then plunge, or opposite.</a:t>
            </a:r>
            <a:endParaRPr/>
          </a:p>
          <a:p>
            <a:pPr indent="-342900" lvl="0" marL="457200" rtl="0" algn="l">
              <a:spcBef>
                <a:spcPts val="0"/>
              </a:spcBef>
              <a:spcAft>
                <a:spcPts val="0"/>
              </a:spcAft>
              <a:buSzPts val="1800"/>
              <a:buChar char="●"/>
            </a:pPr>
            <a:r>
              <a:rPr lang="en"/>
              <a:t>How to model temporal patterns if you want low-dimensional vectors?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Video2vec: Learning Semantic Spatio-Temporal Embeddings for Video Representation(Hu et al., ICPR, 2016)</a:t>
            </a:r>
            <a:endParaRPr sz="2000"/>
          </a:p>
        </p:txBody>
      </p:sp>
      <p:pic>
        <p:nvPicPr>
          <p:cNvPr id="122" name="Google Shape;122;p24"/>
          <p:cNvPicPr preferRelativeResize="0"/>
          <p:nvPr/>
        </p:nvPicPr>
        <p:blipFill>
          <a:blip r:embed="rId3">
            <a:alphaModFix/>
          </a:blip>
          <a:stretch>
            <a:fillRect/>
          </a:stretch>
        </p:blipFill>
        <p:spPr>
          <a:xfrm>
            <a:off x="387900" y="1304876"/>
            <a:ext cx="8342115" cy="3416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From Word to Financial Time Series Embedding( De Bruyn, SSRN, 2018)</a:t>
            </a:r>
            <a:endParaRPr sz="2000"/>
          </a:p>
        </p:txBody>
      </p:sp>
      <p:pic>
        <p:nvPicPr>
          <p:cNvPr id="128" name="Google Shape;128;p25"/>
          <p:cNvPicPr preferRelativeResize="0"/>
          <p:nvPr/>
        </p:nvPicPr>
        <p:blipFill>
          <a:blip r:embed="rId3">
            <a:alphaModFix/>
          </a:blip>
          <a:stretch>
            <a:fillRect/>
          </a:stretch>
        </p:blipFill>
        <p:spPr>
          <a:xfrm>
            <a:off x="3858023" y="1287475"/>
            <a:ext cx="5052873" cy="3479951"/>
          </a:xfrm>
          <a:prstGeom prst="rect">
            <a:avLst/>
          </a:prstGeom>
          <a:noFill/>
          <a:ln>
            <a:noFill/>
          </a:ln>
        </p:spPr>
      </p:pic>
      <p:pic>
        <p:nvPicPr>
          <p:cNvPr id="129" name="Google Shape;129;p25"/>
          <p:cNvPicPr preferRelativeResize="0"/>
          <p:nvPr/>
        </p:nvPicPr>
        <p:blipFill>
          <a:blip r:embed="rId4">
            <a:alphaModFix/>
          </a:blip>
          <a:stretch>
            <a:fillRect/>
          </a:stretch>
        </p:blipFill>
        <p:spPr>
          <a:xfrm>
            <a:off x="311700" y="2226573"/>
            <a:ext cx="3670374" cy="80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Time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Diachronic Word Embeddings Reveal </a:t>
            </a:r>
            <a:endParaRPr>
              <a:solidFill>
                <a:srgbClr val="000000"/>
              </a:solidFill>
            </a:endParaRPr>
          </a:p>
          <a:p>
            <a:pPr indent="0" lvl="0" marL="0" rtl="0" algn="ctr">
              <a:spcBef>
                <a:spcPts val="0"/>
              </a:spcBef>
              <a:spcAft>
                <a:spcPts val="0"/>
              </a:spcAft>
              <a:buNone/>
            </a:pPr>
            <a:r>
              <a:rPr lang="en">
                <a:solidFill>
                  <a:srgbClr val="000000"/>
                </a:solidFill>
              </a:rPr>
              <a:t>Statistical Laws of Semantic Change</a:t>
            </a:r>
            <a:endParaRPr>
              <a:solidFill>
                <a:srgbClr val="000000"/>
              </a:solidFill>
            </a:endParaRPr>
          </a:p>
        </p:txBody>
      </p:sp>
      <p:sp>
        <p:nvSpPr>
          <p:cNvPr id="140" name="Google Shape;140;p27"/>
          <p:cNvSpPr txBox="1"/>
          <p:nvPr/>
        </p:nvSpPr>
        <p:spPr>
          <a:xfrm>
            <a:off x="901350" y="3138825"/>
            <a:ext cx="73413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William L. Hamilton, Jure Leskovec, Dan Jurafsky (ACL, 2016)</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46" name="Google Shape;14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 embedding techniques does not model semantic changes of words over time</a:t>
            </a:r>
            <a:endParaRPr/>
          </a:p>
          <a:p>
            <a:pPr indent="-342900" lvl="0" marL="457200" rtl="0" algn="l">
              <a:spcBef>
                <a:spcPts val="0"/>
              </a:spcBef>
              <a:spcAft>
                <a:spcPts val="0"/>
              </a:spcAft>
              <a:buSzPts val="1800"/>
              <a:buChar char="●"/>
            </a:pPr>
            <a:r>
              <a:rPr lang="en"/>
              <a:t>Can cause distortion if model is trained on documents from a very wide range of time.</a:t>
            </a:r>
            <a:endParaRPr/>
          </a:p>
          <a:p>
            <a:pPr indent="-342900" lvl="0" marL="457200" rtl="0" algn="l">
              <a:spcBef>
                <a:spcPts val="0"/>
              </a:spcBef>
              <a:spcAft>
                <a:spcPts val="0"/>
              </a:spcAft>
              <a:buSzPts val="1800"/>
              <a:buChar char="●"/>
            </a:pPr>
            <a:r>
              <a:rPr lang="en"/>
              <a:t>Called as </a:t>
            </a:r>
            <a:r>
              <a:rPr b="1" i="1" lang="en"/>
              <a:t>HistWords</a:t>
            </a:r>
            <a:endParaRPr b="1" i="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52" name="Google Shape;15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6 corpora spanning 200 years &amp; 4 languages</a:t>
            </a:r>
            <a:endParaRPr/>
          </a:p>
          <a:p>
            <a:pPr indent="-317500" lvl="1" marL="914400" rtl="0" algn="l">
              <a:spcBef>
                <a:spcPts val="0"/>
              </a:spcBef>
              <a:spcAft>
                <a:spcPts val="0"/>
              </a:spcAft>
              <a:buSzPts val="1400"/>
              <a:buChar char="○"/>
            </a:pPr>
            <a:r>
              <a:rPr lang="en"/>
              <a:t>English, German, French, Chinese</a:t>
            </a:r>
            <a:endParaRPr/>
          </a:p>
        </p:txBody>
      </p:sp>
      <p:pic>
        <p:nvPicPr>
          <p:cNvPr id="153" name="Google Shape;153;p29"/>
          <p:cNvPicPr preferRelativeResize="0"/>
          <p:nvPr/>
        </p:nvPicPr>
        <p:blipFill>
          <a:blip r:embed="rId3">
            <a:alphaModFix/>
          </a:blip>
          <a:stretch>
            <a:fillRect/>
          </a:stretch>
        </p:blipFill>
        <p:spPr>
          <a:xfrm>
            <a:off x="311700" y="2176807"/>
            <a:ext cx="8520601" cy="2179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&amp; evaluate existing word embedding methods</a:t>
            </a:r>
            <a:endParaRPr/>
          </a:p>
          <a:p>
            <a:pPr indent="-317500" lvl="1" marL="914400" rtl="0" algn="l">
              <a:spcBef>
                <a:spcPts val="0"/>
              </a:spcBef>
              <a:spcAft>
                <a:spcPts val="0"/>
              </a:spcAft>
              <a:buSzPts val="1400"/>
              <a:buChar char="○"/>
            </a:pPr>
            <a:r>
              <a:rPr lang="en"/>
              <a:t>PPMI, SVD, w</a:t>
            </a:r>
            <a:r>
              <a:rPr lang="en"/>
              <a:t>ord2vec</a:t>
            </a:r>
            <a:endParaRPr/>
          </a:p>
          <a:p>
            <a:pPr indent="-342900" lvl="0" marL="457200" rtl="0" algn="l">
              <a:spcBef>
                <a:spcPts val="0"/>
              </a:spcBef>
              <a:spcAft>
                <a:spcPts val="0"/>
              </a:spcAft>
              <a:buSzPts val="1800"/>
              <a:buChar char="●"/>
            </a:pPr>
            <a:r>
              <a:rPr lang="en"/>
              <a:t>Trai</a:t>
            </a:r>
            <a:r>
              <a:rPr lang="en"/>
              <a:t>n separate embeddings for each decade</a:t>
            </a:r>
            <a:endParaRPr/>
          </a:p>
          <a:p>
            <a:pPr indent="-342900" lvl="0" marL="457200" rtl="0" algn="l">
              <a:spcBef>
                <a:spcPts val="0"/>
              </a:spcBef>
              <a:spcAft>
                <a:spcPts val="0"/>
              </a:spcAft>
              <a:buSzPts val="1800"/>
              <a:buChar char="●"/>
            </a:pPr>
            <a:r>
              <a:rPr lang="en"/>
              <a:t>Align embeddings into a common vector space</a:t>
            </a:r>
            <a:endParaRPr/>
          </a:p>
          <a:p>
            <a:pPr indent="-317500" lvl="1" marL="914400" rtl="0" algn="l">
              <a:spcBef>
                <a:spcPts val="0"/>
              </a:spcBef>
              <a:spcAft>
                <a:spcPts val="0"/>
              </a:spcAft>
              <a:buSzPts val="1400"/>
              <a:buChar char="○"/>
            </a:pPr>
            <a:r>
              <a:rPr lang="en"/>
              <a:t>Use it to quantify semantic similarity between pairs of words through time, and semantic drift of a particular word through time.</a:t>
            </a:r>
            <a:endParaRPr/>
          </a:p>
          <a:p>
            <a:pPr indent="-342900" lvl="0" marL="457200" rtl="0" algn="l">
              <a:spcBef>
                <a:spcPts val="0"/>
              </a:spcBef>
              <a:spcAft>
                <a:spcPts val="0"/>
              </a:spcAft>
              <a:buSzPts val="1800"/>
              <a:buChar char="●"/>
            </a:pPr>
            <a:r>
              <a:rPr lang="en"/>
              <a:t>Analyze and evaluate expressiveness of the model</a:t>
            </a:r>
            <a:endParaRPr/>
          </a:p>
          <a:p>
            <a:pPr indent="-317500" lvl="1" marL="914400" rtl="0" algn="l">
              <a:spcBef>
                <a:spcPts val="0"/>
              </a:spcBef>
              <a:spcAft>
                <a:spcPts val="0"/>
              </a:spcAft>
              <a:buSzPts val="1400"/>
              <a:buChar char="○"/>
            </a:pPr>
            <a:r>
              <a:rPr lang="en"/>
              <a:t>Verify known shifts</a:t>
            </a:r>
            <a:endParaRPr/>
          </a:p>
          <a:p>
            <a:pPr indent="-317500" lvl="1" marL="914400" rtl="0" algn="l">
              <a:spcBef>
                <a:spcPts val="0"/>
              </a:spcBef>
              <a:spcAft>
                <a:spcPts val="0"/>
              </a:spcAft>
              <a:buSzPts val="1400"/>
              <a:buChar char="○"/>
            </a:pPr>
            <a:r>
              <a:rPr lang="en"/>
              <a:t>Discover unknown interesting shift patterns from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Alignment of periodical embeddings</a:t>
            </a:r>
            <a:endParaRPr/>
          </a:p>
        </p:txBody>
      </p:sp>
      <p:sp>
        <p:nvSpPr>
          <p:cNvPr id="165" name="Google Shape;16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Orthogonal Procrustes</a:t>
            </a:r>
            <a:endParaRPr/>
          </a:p>
          <a:p>
            <a:pPr indent="-342900" lvl="0" marL="457200" rtl="0" algn="l">
              <a:spcBef>
                <a:spcPts val="0"/>
              </a:spcBef>
              <a:spcAft>
                <a:spcPts val="0"/>
              </a:spcAft>
              <a:buSzPts val="1800"/>
              <a:buChar char="●"/>
            </a:pPr>
            <a:r>
              <a:rPr lang="en"/>
              <a:t>                    : Learned matrix of word embeddings for time period </a:t>
            </a:r>
            <a:r>
              <a:rPr i="1" lang="en"/>
              <a:t>t</a:t>
            </a:r>
            <a:endParaRPr i="1"/>
          </a:p>
          <a:p>
            <a:pPr indent="-342900" lvl="0" marL="457200" rtl="0" algn="l">
              <a:spcBef>
                <a:spcPts val="0"/>
              </a:spcBef>
              <a:spcAft>
                <a:spcPts val="0"/>
              </a:spcAft>
              <a:buSzPts val="1800"/>
              <a:buChar char="●"/>
            </a:pPr>
            <a:r>
              <a:rPr lang="en"/>
              <a:t>Optimize following objective: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Solution corresponds to best rotational alignment, solved by SVD</a:t>
            </a:r>
            <a:endParaRPr/>
          </a:p>
        </p:txBody>
      </p:sp>
      <p:pic>
        <p:nvPicPr>
          <p:cNvPr id="166" name="Google Shape;166;p31"/>
          <p:cNvPicPr preferRelativeResize="0"/>
          <p:nvPr/>
        </p:nvPicPr>
        <p:blipFill>
          <a:blip r:embed="rId3">
            <a:alphaModFix/>
          </a:blip>
          <a:stretch>
            <a:fillRect/>
          </a:stretch>
        </p:blipFill>
        <p:spPr>
          <a:xfrm>
            <a:off x="1596125" y="2251624"/>
            <a:ext cx="5951753" cy="798100"/>
          </a:xfrm>
          <a:prstGeom prst="rect">
            <a:avLst/>
          </a:prstGeom>
          <a:noFill/>
          <a:ln>
            <a:noFill/>
          </a:ln>
        </p:spPr>
      </p:pic>
      <p:pic>
        <p:nvPicPr>
          <p:cNvPr id="167" name="Google Shape;167;p31"/>
          <p:cNvPicPr preferRelativeResize="0"/>
          <p:nvPr/>
        </p:nvPicPr>
        <p:blipFill>
          <a:blip r:embed="rId4">
            <a:alphaModFix/>
          </a:blip>
          <a:stretch>
            <a:fillRect/>
          </a:stretch>
        </p:blipFill>
        <p:spPr>
          <a:xfrm>
            <a:off x="868400" y="1571875"/>
            <a:ext cx="1191701" cy="26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Recap for word </a:t>
            </a:r>
            <a:r>
              <a:rPr lang="en"/>
              <a:t>embeddings</a:t>
            </a:r>
            <a:endParaRPr/>
          </a:p>
          <a:p>
            <a:pPr indent="-342900" lvl="0" marL="457200" rtl="0" algn="l">
              <a:spcBef>
                <a:spcPts val="0"/>
              </a:spcBef>
              <a:spcAft>
                <a:spcPts val="0"/>
              </a:spcAft>
              <a:buSzPts val="1800"/>
              <a:buChar char="●"/>
            </a:pPr>
            <a:r>
              <a:rPr lang="en"/>
              <a:t>Examples (</a:t>
            </a:r>
            <a:r>
              <a:rPr lang="en"/>
              <a:t>words, documents, medical concepts, patients etc.)</a:t>
            </a:r>
            <a:endParaRPr/>
          </a:p>
          <a:p>
            <a:pPr indent="-342900" lvl="0" marL="457200" rtl="0" algn="l">
              <a:spcBef>
                <a:spcPts val="0"/>
              </a:spcBef>
              <a:spcAft>
                <a:spcPts val="0"/>
              </a:spcAft>
              <a:buSzPts val="1800"/>
              <a:buChar char="●"/>
            </a:pPr>
            <a:r>
              <a:rPr lang="en"/>
              <a:t>Limitations</a:t>
            </a:r>
            <a:endParaRPr/>
          </a:p>
          <a:p>
            <a:pPr indent="-342900" lvl="0" marL="457200" rtl="0" algn="l">
              <a:spcBef>
                <a:spcPts val="0"/>
              </a:spcBef>
              <a:spcAft>
                <a:spcPts val="0"/>
              </a:spcAft>
              <a:buSzPts val="1800"/>
              <a:buChar char="●"/>
            </a:pPr>
            <a:r>
              <a:rPr lang="en"/>
              <a:t>Dynamic embeddings</a:t>
            </a:r>
            <a:endParaRPr/>
          </a:p>
          <a:p>
            <a:pPr indent="-342900" lvl="0" marL="457200" rtl="0" algn="l">
              <a:spcBef>
                <a:spcPts val="0"/>
              </a:spcBef>
              <a:spcAft>
                <a:spcPts val="0"/>
              </a:spcAft>
              <a:buSzPts val="1800"/>
              <a:buChar char="●"/>
            </a:pPr>
            <a:r>
              <a:rPr lang="en"/>
              <a:t>Examples</a:t>
            </a:r>
            <a:r>
              <a:rPr lang="en"/>
              <a:t> of dynamic embeddings</a:t>
            </a:r>
            <a:endParaRPr/>
          </a:p>
          <a:p>
            <a:pPr indent="-342900" lvl="0" marL="457200" rtl="0" algn="l">
              <a:spcBef>
                <a:spcPts val="0"/>
              </a:spcBef>
              <a:spcAft>
                <a:spcPts val="0"/>
              </a:spcAft>
              <a:buSzPts val="1800"/>
              <a:buChar char="●"/>
            </a:pPr>
            <a:r>
              <a:rPr lang="en"/>
              <a:t>Papers 1-4 </a:t>
            </a:r>
            <a:endParaRPr/>
          </a:p>
          <a:p>
            <a:pPr indent="-342900" lvl="0" marL="457200" rtl="0" algn="l">
              <a:spcBef>
                <a:spcPts val="0"/>
              </a:spcBef>
              <a:spcAft>
                <a:spcPts val="0"/>
              </a:spcAft>
              <a:buSzPts val="1800"/>
              <a:buChar char="●"/>
            </a:pPr>
            <a:r>
              <a:rPr lang="en"/>
              <a:t>Conclusion</a:t>
            </a:r>
            <a:endParaRPr/>
          </a:p>
          <a:p>
            <a:pPr indent="-342900" lvl="0" marL="457200" rtl="0" algn="l">
              <a:spcBef>
                <a:spcPts val="0"/>
              </a:spcBef>
              <a:spcAft>
                <a:spcPts val="0"/>
              </a:spcAft>
              <a:buSzPts val="1800"/>
              <a:buChar char="●"/>
            </a:pPr>
            <a:r>
              <a:rPr lang="en"/>
              <a:t>Discussion for class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73" name="Google Shape;173;p32"/>
          <p:cNvPicPr preferRelativeResize="0"/>
          <p:nvPr/>
        </p:nvPicPr>
        <p:blipFill>
          <a:blip r:embed="rId3">
            <a:alphaModFix/>
          </a:blip>
          <a:stretch>
            <a:fillRect/>
          </a:stretch>
        </p:blipFill>
        <p:spPr>
          <a:xfrm>
            <a:off x="311700" y="1350315"/>
            <a:ext cx="8520598" cy="30524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p>
          <a:p>
            <a:pPr indent="0" lvl="0" marL="0" rtl="0" algn="l">
              <a:spcBef>
                <a:spcPts val="0"/>
              </a:spcBef>
              <a:spcAft>
                <a:spcPts val="0"/>
              </a:spcAft>
              <a:buNone/>
            </a:pPr>
            <a:r>
              <a:t/>
            </a:r>
            <a:endParaRPr/>
          </a:p>
        </p:txBody>
      </p:sp>
      <p:pic>
        <p:nvPicPr>
          <p:cNvPr id="179" name="Google Shape;179;p33"/>
          <p:cNvPicPr preferRelativeResize="0"/>
          <p:nvPr/>
        </p:nvPicPr>
        <p:blipFill>
          <a:blip r:embed="rId3">
            <a:alphaModFix/>
          </a:blip>
          <a:stretch>
            <a:fillRect/>
          </a:stretch>
        </p:blipFill>
        <p:spPr>
          <a:xfrm>
            <a:off x="366338" y="1601243"/>
            <a:ext cx="8411324" cy="25188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changes</a:t>
            </a:r>
            <a:endParaRPr/>
          </a:p>
        </p:txBody>
      </p:sp>
      <p:pic>
        <p:nvPicPr>
          <p:cNvPr id="185" name="Google Shape;185;p34"/>
          <p:cNvPicPr preferRelativeResize="0"/>
          <p:nvPr/>
        </p:nvPicPr>
        <p:blipFill>
          <a:blip r:embed="rId3">
            <a:alphaModFix/>
          </a:blip>
          <a:stretch>
            <a:fillRect/>
          </a:stretch>
        </p:blipFill>
        <p:spPr>
          <a:xfrm>
            <a:off x="307925" y="1035200"/>
            <a:ext cx="8528157"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 of Conformity</a:t>
            </a:r>
            <a:endParaRPr/>
          </a:p>
        </p:txBody>
      </p:sp>
      <p:sp>
        <p:nvSpPr>
          <p:cNvPr id="191" name="Google Shape;19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600"/>
              </a:spcAft>
              <a:buSzPts val="1800"/>
              <a:buChar char="●"/>
            </a:pPr>
            <a:r>
              <a:rPr lang="en"/>
              <a:t>High-frequency words change less􏰍</a:t>
            </a:r>
            <a:endParaRPr/>
          </a:p>
        </p:txBody>
      </p:sp>
      <p:pic>
        <p:nvPicPr>
          <p:cNvPr id="192" name="Google Shape;192;p35"/>
          <p:cNvPicPr preferRelativeResize="0"/>
          <p:nvPr/>
        </p:nvPicPr>
        <p:blipFill rotWithShape="1">
          <a:blip r:embed="rId3">
            <a:alphaModFix/>
          </a:blip>
          <a:srcRect b="0" l="0" r="47421" t="0"/>
          <a:stretch/>
        </p:blipFill>
        <p:spPr>
          <a:xfrm>
            <a:off x="2168138" y="1741750"/>
            <a:ext cx="4807726" cy="300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 of Innovation</a:t>
            </a:r>
            <a:endParaRPr/>
          </a:p>
        </p:txBody>
      </p:sp>
      <p:sp>
        <p:nvSpPr>
          <p:cNvPr id="198" name="Google Shape;19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600"/>
              </a:spcAft>
              <a:buSzPts val="1800"/>
              <a:buChar char="●"/>
            </a:pPr>
            <a:r>
              <a:rPr lang="en"/>
              <a:t>P</a:t>
            </a:r>
            <a:r>
              <a:rPr lang="en"/>
              <a:t>olysemous words change faster</a:t>
            </a:r>
            <a:endParaRPr/>
          </a:p>
        </p:txBody>
      </p:sp>
      <p:pic>
        <p:nvPicPr>
          <p:cNvPr id="199" name="Google Shape;199;p36"/>
          <p:cNvPicPr preferRelativeResize="0"/>
          <p:nvPr/>
        </p:nvPicPr>
        <p:blipFill rotWithShape="1">
          <a:blip r:embed="rId3">
            <a:alphaModFix/>
          </a:blip>
          <a:srcRect b="0" l="52577" r="0" t="0"/>
          <a:stretch/>
        </p:blipFill>
        <p:spPr>
          <a:xfrm>
            <a:off x="2226825" y="1933850"/>
            <a:ext cx="4336274" cy="300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05" name="Google Shape;205;p37"/>
          <p:cNvSpPr txBox="1"/>
          <p:nvPr>
            <p:ph idx="1" type="body"/>
          </p:nvPr>
        </p:nvSpPr>
        <p:spPr>
          <a:xfrm>
            <a:off x="311700" y="1152475"/>
            <a:ext cx="8520600" cy="3416400"/>
          </a:xfrm>
          <a:prstGeom prst="rect">
            <a:avLst/>
          </a:prstGeom>
        </p:spPr>
        <p:txBody>
          <a:bodyPr anchorCtr="0" anchor="t" bIns="274300" lIns="91425" spcFirstLastPara="1" rIns="91425" wrap="square" tIns="91425">
            <a:noAutofit/>
          </a:bodyPr>
          <a:lstStyle/>
          <a:p>
            <a:pPr indent="-342900" lvl="0" marL="457200" rtl="0" algn="l">
              <a:spcBef>
                <a:spcPts val="0"/>
              </a:spcBef>
              <a:spcAft>
                <a:spcPts val="0"/>
              </a:spcAft>
              <a:buSzPts val="1800"/>
              <a:buChar char="●"/>
            </a:pPr>
            <a:r>
              <a:rPr lang="en"/>
              <a:t>Comprehensive analysis on word embedding methods’ expressive power in terms of semantic similarities</a:t>
            </a:r>
            <a:endParaRPr/>
          </a:p>
          <a:p>
            <a:pPr indent="-342900" lvl="0" marL="457200" rtl="0" algn="l">
              <a:spcBef>
                <a:spcPts val="0"/>
              </a:spcBef>
              <a:spcAft>
                <a:spcPts val="0"/>
              </a:spcAft>
              <a:buSzPts val="1800"/>
              <a:buChar char="●"/>
            </a:pPr>
            <a:r>
              <a:rPr lang="en"/>
              <a:t>Proposes a vector space alignment approach for embeddings over time periods to model </a:t>
            </a:r>
            <a:r>
              <a:rPr lang="en"/>
              <a:t>diachronic behavior</a:t>
            </a:r>
            <a:r>
              <a:rPr lang="en"/>
              <a:t> of words</a:t>
            </a:r>
            <a:endParaRPr/>
          </a:p>
          <a:p>
            <a:pPr indent="-342900" lvl="0" marL="457200" rtl="0" algn="l">
              <a:spcBef>
                <a:spcPts val="0"/>
              </a:spcBef>
              <a:spcAft>
                <a:spcPts val="0"/>
              </a:spcAft>
              <a:buSzPts val="1800"/>
              <a:buChar char="●"/>
            </a:pPr>
            <a:r>
              <a:rPr lang="en"/>
              <a:t>Limitations</a:t>
            </a:r>
            <a:endParaRPr/>
          </a:p>
          <a:p>
            <a:pPr indent="-317500" lvl="1" marL="914400" rtl="0" algn="l">
              <a:spcBef>
                <a:spcPts val="0"/>
              </a:spcBef>
              <a:spcAft>
                <a:spcPts val="0"/>
              </a:spcAft>
              <a:buSzPts val="1400"/>
              <a:buChar char="○"/>
            </a:pPr>
            <a:r>
              <a:rPr lang="en"/>
              <a:t>Has to learn separate embeddings for each predetermined time slice</a:t>
            </a:r>
            <a:endParaRPr/>
          </a:p>
          <a:p>
            <a:pPr indent="-317500" lvl="2" marL="1371600" rtl="0" algn="l">
              <a:spcBef>
                <a:spcPts val="0"/>
              </a:spcBef>
              <a:spcAft>
                <a:spcPts val="0"/>
              </a:spcAft>
              <a:buSzPts val="1400"/>
              <a:buChar char="■"/>
            </a:pPr>
            <a:r>
              <a:rPr lang="en"/>
              <a:t>Requires enough data in each time slice</a:t>
            </a:r>
            <a:endParaRPr/>
          </a:p>
          <a:p>
            <a:pPr indent="-317500" lvl="2" marL="1371600" rtl="0" algn="l">
              <a:spcBef>
                <a:spcPts val="0"/>
              </a:spcBef>
              <a:spcAft>
                <a:spcPts val="0"/>
              </a:spcAft>
              <a:buSzPts val="1400"/>
              <a:buChar char="■"/>
            </a:pPr>
            <a:r>
              <a:rPr lang="en"/>
              <a:t>Required specific alignment step to put vectors into same space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Predictive Effects of Novelty Measured by Temporal Embeddings on the Growth of Scientific Literature</a:t>
            </a:r>
            <a:endParaRPr sz="2600"/>
          </a:p>
        </p:txBody>
      </p:sp>
      <p:sp>
        <p:nvSpPr>
          <p:cNvPr id="211" name="Google Shape;211;p38"/>
          <p:cNvSpPr txBox="1"/>
          <p:nvPr/>
        </p:nvSpPr>
        <p:spPr>
          <a:xfrm>
            <a:off x="901350" y="3062625"/>
            <a:ext cx="73413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Jiangen He, Chaomei Chen</a:t>
            </a:r>
            <a:endParaRPr sz="2000">
              <a:solidFill>
                <a:schemeClr val="dk1"/>
              </a:solidFill>
            </a:endParaRPr>
          </a:p>
          <a:p>
            <a:pPr indent="0" lvl="0" marL="0" rtl="0" algn="ctr">
              <a:spcBef>
                <a:spcPts val="0"/>
              </a:spcBef>
              <a:spcAft>
                <a:spcPts val="0"/>
              </a:spcAft>
              <a:buNone/>
            </a:pPr>
            <a:r>
              <a:rPr lang="en" sz="2000">
                <a:highlight>
                  <a:srgbClr val="FFFFFF"/>
                </a:highlight>
              </a:rPr>
              <a:t>(Frontiers in Research Metrics and Analytics, 2018)</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17" name="Google Shape;21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Previous research on novelty detection mainly uses bibliometrics &amp; citation analysis</a:t>
            </a:r>
            <a:endParaRPr/>
          </a:p>
          <a:p>
            <a:pPr indent="-317500" lvl="1" marL="914400" rtl="0" algn="l">
              <a:spcBef>
                <a:spcPts val="0"/>
              </a:spcBef>
              <a:spcAft>
                <a:spcPts val="0"/>
              </a:spcAft>
              <a:buSzPts val="1400"/>
              <a:buChar char="○"/>
            </a:pPr>
            <a:r>
              <a:rPr lang="en"/>
              <a:t>Requires time to pass until links establish</a:t>
            </a:r>
            <a:endParaRPr/>
          </a:p>
          <a:p>
            <a:pPr indent="-317500" lvl="1" marL="914400" rtl="0" algn="l">
              <a:spcBef>
                <a:spcPts val="0"/>
              </a:spcBef>
              <a:spcAft>
                <a:spcPts val="0"/>
              </a:spcAft>
              <a:buSzPts val="1400"/>
              <a:buChar char="○"/>
            </a:pPr>
            <a:r>
              <a:rPr lang="en"/>
              <a:t>Retrospective analysis rather than predictive</a:t>
            </a:r>
            <a:endParaRPr/>
          </a:p>
          <a:p>
            <a:pPr indent="-342900" lvl="0" marL="457200" rtl="0" algn="l">
              <a:spcBef>
                <a:spcPts val="0"/>
              </a:spcBef>
              <a:spcAft>
                <a:spcPts val="0"/>
              </a:spcAft>
              <a:buSzPts val="1800"/>
              <a:buChar char="●"/>
            </a:pPr>
            <a:r>
              <a:rPr lang="en"/>
              <a:t>Instead, model novelty by looking into semantic change of terms over time</a:t>
            </a:r>
            <a:endParaRPr/>
          </a:p>
          <a:p>
            <a:pPr indent="-317500" lvl="1" marL="914400" rtl="0" algn="l">
              <a:spcBef>
                <a:spcPts val="0"/>
              </a:spcBef>
              <a:spcAft>
                <a:spcPts val="0"/>
              </a:spcAft>
              <a:buSzPts val="1400"/>
              <a:buChar char="○"/>
            </a:pPr>
            <a:r>
              <a:rPr lang="en"/>
              <a:t>Use temporal word embeddings!</a:t>
            </a:r>
            <a:endParaRPr/>
          </a:p>
          <a:p>
            <a:pPr indent="-342900" lvl="0" marL="457200" rtl="0" algn="l">
              <a:spcBef>
                <a:spcPts val="0"/>
              </a:spcBef>
              <a:spcAft>
                <a:spcPts val="0"/>
              </a:spcAft>
              <a:buSzPts val="1800"/>
              <a:buChar char="●"/>
            </a:pPr>
            <a:r>
              <a:rPr lang="en"/>
              <a:t>What’s novelty?</a:t>
            </a:r>
            <a:endParaRPr/>
          </a:p>
          <a:p>
            <a:pPr indent="-317500" lvl="1" marL="914400" rtl="0" algn="l">
              <a:spcBef>
                <a:spcPts val="0"/>
              </a:spcBef>
              <a:spcAft>
                <a:spcPts val="1600"/>
              </a:spcAft>
              <a:buSzPts val="1400"/>
              <a:buChar char="○"/>
            </a:pPr>
            <a:r>
              <a:rPr i="1" lang="en"/>
              <a:t>“The measure of how much new scientific knowledge was produced by the scientific community and characterized by scientific literature on the research topic in a specific period.”</a:t>
            </a:r>
            <a:endParaRPr i="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223" name="Google Shape;22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MEDLINE/PubMed</a:t>
            </a:r>
            <a:endParaRPr/>
          </a:p>
          <a:p>
            <a:pPr indent="-317500" lvl="1" marL="914400" rtl="0" algn="l">
              <a:spcBef>
                <a:spcPts val="1600"/>
              </a:spcBef>
              <a:spcAft>
                <a:spcPts val="0"/>
              </a:spcAft>
              <a:buSzPts val="1400"/>
              <a:buChar char="○"/>
            </a:pPr>
            <a:r>
              <a:rPr lang="en"/>
              <a:t>26M journal citations and abstracts for biomedical literature</a:t>
            </a:r>
            <a:endParaRPr/>
          </a:p>
          <a:p>
            <a:pPr indent="-317500" lvl="1" marL="914400" rtl="0" algn="l">
              <a:spcBef>
                <a:spcPts val="0"/>
              </a:spcBef>
              <a:spcAft>
                <a:spcPts val="0"/>
              </a:spcAft>
              <a:buSzPts val="1400"/>
              <a:buChar char="○"/>
            </a:pPr>
            <a:r>
              <a:rPr lang="en"/>
              <a:t>Use titles and abstracts</a:t>
            </a:r>
            <a:endParaRPr/>
          </a:p>
          <a:p>
            <a:pPr indent="-317500" lvl="1" marL="914400" rtl="0" algn="l">
              <a:spcBef>
                <a:spcPts val="0"/>
              </a:spcBef>
              <a:spcAft>
                <a:spcPts val="0"/>
              </a:spcAft>
              <a:buSzPts val="1400"/>
              <a:buChar char="○"/>
            </a:pPr>
            <a:r>
              <a:rPr lang="en"/>
              <a:t>Have indexes from Medical Subject Headings (MeSH)</a:t>
            </a:r>
            <a:endParaRPr/>
          </a:p>
          <a:p>
            <a:pPr indent="-317500" lvl="1" marL="914400" rtl="0" algn="l">
              <a:spcBef>
                <a:spcPts val="0"/>
              </a:spcBef>
              <a:spcAft>
                <a:spcPts val="0"/>
              </a:spcAft>
              <a:buSzPts val="1400"/>
              <a:buChar char="○"/>
            </a:pPr>
            <a:r>
              <a:rPr lang="en"/>
              <a:t>Basic preprocessing</a:t>
            </a:r>
            <a:endParaRPr/>
          </a:p>
          <a:p>
            <a:pPr indent="-317500" lvl="1" marL="914400" rtl="0" algn="l">
              <a:spcBef>
                <a:spcPts val="0"/>
              </a:spcBef>
              <a:spcAft>
                <a:spcPts val="0"/>
              </a:spcAft>
              <a:buSzPts val="1400"/>
              <a:buChar char="○"/>
            </a:pPr>
            <a:r>
              <a:rPr lang="en"/>
              <a:t>Phrase removal using MeSH (e.g. 9 phrasal </a:t>
            </a:r>
            <a:r>
              <a:rPr lang="en"/>
              <a:t>synonyms</a:t>
            </a:r>
            <a:r>
              <a:rPr lang="en"/>
              <a:t> of </a:t>
            </a:r>
            <a:r>
              <a:rPr i="1" lang="en"/>
              <a:t>“HIV”</a:t>
            </a:r>
            <a:r>
              <a:rPr lang="en"/>
              <a:t> =&gt; </a:t>
            </a:r>
            <a:r>
              <a:rPr i="1" lang="en"/>
              <a:t>“HIV_Antibodies”</a:t>
            </a:r>
            <a:r>
              <a:rPr lang="en"/>
              <a:t>)</a:t>
            </a:r>
            <a:endParaRPr/>
          </a:p>
          <a:p>
            <a:pPr indent="-317500" lvl="1" marL="914400" rtl="0" algn="l">
              <a:spcBef>
                <a:spcPts val="0"/>
              </a:spcBef>
              <a:spcAft>
                <a:spcPts val="0"/>
              </a:spcAft>
              <a:buSzPts val="1400"/>
              <a:buChar char="○"/>
            </a:pPr>
            <a:r>
              <a:rPr lang="en"/>
              <a:t>Abbreviation expansion (e.g. </a:t>
            </a:r>
            <a:r>
              <a:rPr i="1" lang="en"/>
              <a:t>EPA</a:t>
            </a:r>
            <a:r>
              <a:rPr lang="en"/>
              <a:t> =&gt; Environmentz_Protection_Agency)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29" name="Google Shape;22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word2vec to build word embeddings per each year</a:t>
            </a:r>
            <a:endParaRPr/>
          </a:p>
          <a:p>
            <a:pPr indent="-317500" lvl="1" marL="914400" rtl="0" algn="l">
              <a:spcBef>
                <a:spcPts val="0"/>
              </a:spcBef>
              <a:spcAft>
                <a:spcPts val="0"/>
              </a:spcAft>
              <a:buSzPts val="1400"/>
              <a:buChar char="○"/>
            </a:pPr>
            <a:r>
              <a:rPr lang="en"/>
              <a:t>dim=100, window=5, neg_sample=5, epochs=5</a:t>
            </a:r>
            <a:endParaRPr/>
          </a:p>
          <a:p>
            <a:pPr indent="-342900" lvl="0" marL="457200" rtl="0" algn="l">
              <a:spcBef>
                <a:spcPts val="0"/>
              </a:spcBef>
              <a:spcAft>
                <a:spcPts val="0"/>
              </a:spcAft>
              <a:buSzPts val="1800"/>
              <a:buChar char="●"/>
            </a:pPr>
            <a:r>
              <a:rPr lang="en"/>
              <a:t>H</a:t>
            </a:r>
            <a:r>
              <a:rPr lang="en"/>
              <a:t>istWords for temporal alignment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Novelty measure</a:t>
            </a:r>
            <a:endParaRPr/>
          </a:p>
        </p:txBody>
      </p:sp>
      <p:pic>
        <p:nvPicPr>
          <p:cNvPr id="230" name="Google Shape;230;p41"/>
          <p:cNvPicPr preferRelativeResize="0"/>
          <p:nvPr/>
        </p:nvPicPr>
        <p:blipFill>
          <a:blip r:embed="rId3">
            <a:alphaModFix/>
          </a:blip>
          <a:stretch>
            <a:fillRect/>
          </a:stretch>
        </p:blipFill>
        <p:spPr>
          <a:xfrm>
            <a:off x="1121125" y="2183125"/>
            <a:ext cx="2563999" cy="527125"/>
          </a:xfrm>
          <a:prstGeom prst="rect">
            <a:avLst/>
          </a:prstGeom>
          <a:noFill/>
          <a:ln>
            <a:noFill/>
          </a:ln>
        </p:spPr>
      </p:pic>
      <p:pic>
        <p:nvPicPr>
          <p:cNvPr id="231" name="Google Shape;231;p41"/>
          <p:cNvPicPr preferRelativeResize="0"/>
          <p:nvPr/>
        </p:nvPicPr>
        <p:blipFill>
          <a:blip r:embed="rId4">
            <a:alphaModFix/>
          </a:blip>
          <a:stretch>
            <a:fillRect/>
          </a:stretch>
        </p:blipFill>
        <p:spPr>
          <a:xfrm>
            <a:off x="1121125" y="3200524"/>
            <a:ext cx="4493424" cy="43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Quick Recap for </a:t>
            </a:r>
            <a:r>
              <a:rPr lang="en"/>
              <a:t>Word Embeddings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Ebola Virus</a:t>
            </a:r>
            <a:endParaRPr/>
          </a:p>
        </p:txBody>
      </p:sp>
      <p:pic>
        <p:nvPicPr>
          <p:cNvPr id="237" name="Google Shape;237;p42"/>
          <p:cNvPicPr preferRelativeResize="0"/>
          <p:nvPr/>
        </p:nvPicPr>
        <p:blipFill>
          <a:blip r:embed="rId3">
            <a:alphaModFix/>
          </a:blip>
          <a:stretch>
            <a:fillRect/>
          </a:stretch>
        </p:blipFill>
        <p:spPr>
          <a:xfrm>
            <a:off x="1613750" y="1017725"/>
            <a:ext cx="5916498" cy="3724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Ebola Virus</a:t>
            </a:r>
            <a:endParaRPr/>
          </a:p>
        </p:txBody>
      </p:sp>
      <p:pic>
        <p:nvPicPr>
          <p:cNvPr id="243" name="Google Shape;243;p43"/>
          <p:cNvPicPr preferRelativeResize="0"/>
          <p:nvPr/>
        </p:nvPicPr>
        <p:blipFill>
          <a:blip r:embed="rId3">
            <a:alphaModFix/>
          </a:blip>
          <a:stretch>
            <a:fillRect/>
          </a:stretch>
        </p:blipFill>
        <p:spPr>
          <a:xfrm>
            <a:off x="602600" y="1152475"/>
            <a:ext cx="7938797" cy="3501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H1N1 Virus</a:t>
            </a:r>
            <a:endParaRPr/>
          </a:p>
        </p:txBody>
      </p:sp>
      <p:pic>
        <p:nvPicPr>
          <p:cNvPr id="249" name="Google Shape;249;p44"/>
          <p:cNvPicPr preferRelativeResize="0"/>
          <p:nvPr/>
        </p:nvPicPr>
        <p:blipFill>
          <a:blip r:embed="rId3">
            <a:alphaModFix/>
          </a:blip>
          <a:stretch>
            <a:fillRect/>
          </a:stretch>
        </p:blipFill>
        <p:spPr>
          <a:xfrm>
            <a:off x="311700" y="1396950"/>
            <a:ext cx="8520599" cy="2861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 H1N1 Virus</a:t>
            </a:r>
            <a:endParaRPr/>
          </a:p>
          <a:p>
            <a:pPr indent="0" lvl="0" marL="0" rtl="0" algn="l">
              <a:spcBef>
                <a:spcPts val="0"/>
              </a:spcBef>
              <a:spcAft>
                <a:spcPts val="0"/>
              </a:spcAft>
              <a:buNone/>
            </a:pPr>
            <a:r>
              <a:t/>
            </a:r>
            <a:endParaRPr/>
          </a:p>
        </p:txBody>
      </p:sp>
      <p:pic>
        <p:nvPicPr>
          <p:cNvPr id="255" name="Google Shape;255;p45"/>
          <p:cNvPicPr preferRelativeResize="0"/>
          <p:nvPr/>
        </p:nvPicPr>
        <p:blipFill>
          <a:blip r:embed="rId3">
            <a:alphaModFix/>
          </a:blip>
          <a:stretch>
            <a:fillRect/>
          </a:stretch>
        </p:blipFill>
        <p:spPr>
          <a:xfrm>
            <a:off x="1002175" y="1017725"/>
            <a:ext cx="7139660" cy="3820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61" name="Google Shape;26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Detailed quantitative analysis shows that;</a:t>
            </a:r>
            <a:endParaRPr/>
          </a:p>
          <a:p>
            <a:pPr indent="-317500" lvl="1" marL="914400" rtl="0" algn="l">
              <a:spcBef>
                <a:spcPts val="0"/>
              </a:spcBef>
              <a:spcAft>
                <a:spcPts val="0"/>
              </a:spcAft>
              <a:buSzPts val="1400"/>
              <a:buChar char="○"/>
            </a:pPr>
            <a:r>
              <a:rPr lang="en"/>
              <a:t>Their model can’t explain much of the relation between novelty and growth</a:t>
            </a:r>
            <a:endParaRPr/>
          </a:p>
          <a:p>
            <a:pPr indent="-317500" lvl="1" marL="914400" rtl="0" algn="l">
              <a:spcBef>
                <a:spcPts val="0"/>
              </a:spcBef>
              <a:spcAft>
                <a:spcPts val="0"/>
              </a:spcAft>
              <a:buSzPts val="1400"/>
              <a:buChar char="○"/>
            </a:pPr>
            <a:r>
              <a:rPr lang="en"/>
              <a:t>Novelty can only predict growth over long periods of time (t &gt; 4)</a:t>
            </a:r>
            <a:endParaRPr/>
          </a:p>
          <a:p>
            <a:pPr indent="-317500" lvl="2" marL="1371600" rtl="0" algn="l">
              <a:spcBef>
                <a:spcPts val="0"/>
              </a:spcBef>
              <a:spcAft>
                <a:spcPts val="0"/>
              </a:spcAft>
              <a:buSzPts val="1400"/>
              <a:buChar char="■"/>
            </a:pPr>
            <a:r>
              <a:rPr i="1" lang="en"/>
              <a:t>“May be because knowledge diffusion in scientific communities takes time”</a:t>
            </a:r>
            <a:endParaRPr i="1"/>
          </a:p>
          <a:p>
            <a:pPr indent="-342900" lvl="0" marL="457200" rtl="0" algn="l">
              <a:spcBef>
                <a:spcPts val="0"/>
              </a:spcBef>
              <a:spcAft>
                <a:spcPts val="0"/>
              </a:spcAft>
              <a:buSzPts val="1800"/>
              <a:buChar char="●"/>
            </a:pPr>
            <a:r>
              <a:rPr lang="en"/>
              <a:t>The temporal patterns of growth and novelty in science are profoundly complex.</a:t>
            </a:r>
            <a:endParaRPr/>
          </a:p>
          <a:p>
            <a:pPr indent="-342900" lvl="0" marL="457200" rtl="0" algn="l">
              <a:spcBef>
                <a:spcPts val="1600"/>
              </a:spcBef>
              <a:spcAft>
                <a:spcPts val="1600"/>
              </a:spcAft>
              <a:buSzPts val="1800"/>
              <a:buChar char="●"/>
            </a:pPr>
            <a:r>
              <a:rPr lang="en"/>
              <a:t>Hard to explain all dynamics with such model.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Dynamic Embeddings for Language Evolution</a:t>
            </a:r>
            <a:endParaRPr>
              <a:solidFill>
                <a:srgbClr val="000000"/>
              </a:solidFill>
            </a:endParaRPr>
          </a:p>
        </p:txBody>
      </p:sp>
      <p:sp>
        <p:nvSpPr>
          <p:cNvPr id="267" name="Google Shape;267;p47"/>
          <p:cNvSpPr txBox="1"/>
          <p:nvPr/>
        </p:nvSpPr>
        <p:spPr>
          <a:xfrm>
            <a:off x="901350" y="3138825"/>
            <a:ext cx="73413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Maja Rudolph, David Blei (WWW, 2018)</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73" name="Google Shape;27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Capture how meaning of words change over time</a:t>
            </a:r>
            <a:endParaRPr/>
          </a:p>
          <a:p>
            <a:pPr indent="-317500" lvl="1" marL="914400" rtl="0" algn="l">
              <a:spcBef>
                <a:spcPts val="0"/>
              </a:spcBef>
              <a:spcAft>
                <a:spcPts val="0"/>
              </a:spcAft>
              <a:buSzPts val="1400"/>
              <a:buChar char="○"/>
            </a:pPr>
            <a:r>
              <a:rPr lang="en"/>
              <a:t>Analyze long-running texts (documents spanning many years) where the usage of words can change over time.</a:t>
            </a:r>
            <a:endParaRPr/>
          </a:p>
          <a:p>
            <a:pPr indent="-317500" lvl="1" marL="914400" rtl="0" algn="l">
              <a:spcBef>
                <a:spcPts val="0"/>
              </a:spcBef>
              <a:spcAft>
                <a:spcPts val="0"/>
              </a:spcAft>
              <a:buSzPts val="1400"/>
              <a:buChar char="○"/>
            </a:pPr>
            <a:r>
              <a:rPr lang="en"/>
              <a:t>Goal: Detect and characterize these changes</a:t>
            </a:r>
            <a:endParaRPr/>
          </a:p>
          <a:p>
            <a:pPr indent="-342900" lvl="0" marL="457200" rtl="0" algn="l">
              <a:spcBef>
                <a:spcPts val="0"/>
              </a:spcBef>
              <a:spcAft>
                <a:spcPts val="0"/>
              </a:spcAft>
              <a:buSzPts val="1800"/>
              <a:buChar char="●"/>
            </a:pPr>
            <a:r>
              <a:rPr lang="en"/>
              <a:t>Previous work</a:t>
            </a:r>
            <a:r>
              <a:rPr lang="en"/>
              <a:t> t</a:t>
            </a:r>
            <a:r>
              <a:rPr lang="en"/>
              <a:t>rain independent embeddings from scratch for each time slice</a:t>
            </a:r>
            <a:endParaRPr/>
          </a:p>
          <a:p>
            <a:pPr indent="-342900" lvl="0" marL="457200" rtl="0" algn="l">
              <a:spcBef>
                <a:spcPts val="0"/>
              </a:spcBef>
              <a:spcAft>
                <a:spcPts val="0"/>
              </a:spcAft>
              <a:buSzPts val="1800"/>
              <a:buChar char="●"/>
            </a:pPr>
            <a:r>
              <a:rPr lang="en"/>
              <a:t>This model can learn probabilistically dependent embedding vectors for each time slice in a single training procedure.</a:t>
            </a:r>
            <a:endParaRPr/>
          </a:p>
          <a:p>
            <a:pPr indent="-342900" lvl="0" marL="457200" rtl="0" algn="l">
              <a:spcBef>
                <a:spcPts val="0"/>
              </a:spcBef>
              <a:spcAft>
                <a:spcPts val="0"/>
              </a:spcAft>
              <a:buSzPts val="1800"/>
              <a:buChar char="●"/>
            </a:pPr>
            <a:r>
              <a:rPr lang="en"/>
              <a:t>Can model the fact that meanings of words gradually changes over time, rather than having instant significant shifts</a:t>
            </a:r>
            <a:endParaRPr/>
          </a:p>
          <a:p>
            <a:pPr indent="-317500" lvl="1" marL="914400" rtl="0" algn="l">
              <a:spcBef>
                <a:spcPts val="0"/>
              </a:spcBef>
              <a:spcAft>
                <a:spcPts val="0"/>
              </a:spcAft>
              <a:buSzPts val="1400"/>
              <a:buChar char="○"/>
            </a:pPr>
            <a:r>
              <a:rPr lang="en"/>
              <a:t>Via a Gaussian Random Walk Prior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pic>
        <p:nvPicPr>
          <p:cNvPr id="279" name="Google Shape;279;p49"/>
          <p:cNvPicPr preferRelativeResize="0"/>
          <p:nvPr/>
        </p:nvPicPr>
        <p:blipFill>
          <a:blip r:embed="rId3">
            <a:alphaModFix/>
          </a:blip>
          <a:stretch>
            <a:fillRect/>
          </a:stretch>
        </p:blipFill>
        <p:spPr>
          <a:xfrm>
            <a:off x="999238" y="1246323"/>
            <a:ext cx="7145535" cy="34163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85" name="Google Shape;28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Based on exponential family embeddings, which is a probabilistic model</a:t>
            </a:r>
            <a:endParaRPr/>
          </a:p>
          <a:p>
            <a:pPr indent="-342900" lvl="0" marL="457200" rtl="0" algn="l">
              <a:spcBef>
                <a:spcPts val="0"/>
              </a:spcBef>
              <a:spcAft>
                <a:spcPts val="0"/>
              </a:spcAft>
              <a:buSzPts val="1800"/>
              <a:buChar char="●"/>
            </a:pPr>
            <a:r>
              <a:rPr lang="en"/>
              <a:t>Learn different embedding vectors per each time slice</a:t>
            </a:r>
            <a:endParaRPr/>
          </a:p>
          <a:p>
            <a:pPr indent="-342900" lvl="0" marL="457200" rtl="0" algn="l">
              <a:spcBef>
                <a:spcPts val="0"/>
              </a:spcBef>
              <a:spcAft>
                <a:spcPts val="0"/>
              </a:spcAft>
              <a:buSzPts val="1800"/>
              <a:buChar char="●"/>
            </a:pPr>
            <a:r>
              <a:rPr lang="en"/>
              <a:t>Learn a shared context vector through whole time period</a:t>
            </a:r>
            <a:endParaRPr/>
          </a:p>
          <a:p>
            <a:pPr indent="-342900" lvl="0" marL="457200" rtl="0" algn="l">
              <a:spcBef>
                <a:spcPts val="0"/>
              </a:spcBef>
              <a:spcAft>
                <a:spcPts val="0"/>
              </a:spcAft>
              <a:buSzPts val="1800"/>
              <a:buChar char="●"/>
            </a:pPr>
            <a:r>
              <a:rPr lang="en"/>
              <a:t>Use Gaussian Random Walk Prior to model smooth dynamism behavior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91" name="Google Shape;291;p5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51"/>
          <p:cNvPicPr preferRelativeResize="0"/>
          <p:nvPr/>
        </p:nvPicPr>
        <p:blipFill>
          <a:blip r:embed="rId3">
            <a:alphaModFix/>
          </a:blip>
          <a:stretch>
            <a:fillRect/>
          </a:stretch>
        </p:blipFill>
        <p:spPr>
          <a:xfrm>
            <a:off x="5147876" y="1152475"/>
            <a:ext cx="3684426"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Represent words in a common vector space!</a:t>
            </a:r>
            <a:endParaRPr/>
          </a:p>
        </p:txBody>
      </p:sp>
      <p:pic>
        <p:nvPicPr>
          <p:cNvPr id="73" name="Google Shape;73;p16"/>
          <p:cNvPicPr preferRelativeResize="0"/>
          <p:nvPr/>
        </p:nvPicPr>
        <p:blipFill>
          <a:blip r:embed="rId3">
            <a:alphaModFix/>
          </a:blip>
          <a:stretch>
            <a:fillRect/>
          </a:stretch>
        </p:blipFill>
        <p:spPr>
          <a:xfrm>
            <a:off x="311700" y="1743050"/>
            <a:ext cx="8520603" cy="28448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Random Walk</a:t>
            </a:r>
            <a:endParaRPr/>
          </a:p>
        </p:txBody>
      </p:sp>
      <p:sp>
        <p:nvSpPr>
          <p:cNvPr id="298" name="Google Shape;29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a prior on the embedding vectors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1600"/>
              </a:spcAft>
              <a:buSzPts val="1800"/>
              <a:buChar char="●"/>
            </a:pPr>
            <a:r>
              <a:rPr lang="en"/>
              <a:t>Given data, this leads to smoothly changing estimates of each term’s embedding.</a:t>
            </a:r>
            <a:endParaRPr/>
          </a:p>
        </p:txBody>
      </p:sp>
      <p:pic>
        <p:nvPicPr>
          <p:cNvPr id="299" name="Google Shape;299;p52"/>
          <p:cNvPicPr preferRelativeResize="0"/>
          <p:nvPr/>
        </p:nvPicPr>
        <p:blipFill>
          <a:blip r:embed="rId3">
            <a:alphaModFix/>
          </a:blip>
          <a:stretch>
            <a:fillRect/>
          </a:stretch>
        </p:blipFill>
        <p:spPr>
          <a:xfrm>
            <a:off x="1025600" y="1576275"/>
            <a:ext cx="5405921" cy="1103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305" name="Google Shape;30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Calculating joint likelihood is intractable</a:t>
            </a:r>
            <a:endParaRPr/>
          </a:p>
          <a:p>
            <a:pPr indent="-342900" lvl="0" marL="457200" rtl="0" algn="l">
              <a:spcBef>
                <a:spcPts val="0"/>
              </a:spcBef>
              <a:spcAft>
                <a:spcPts val="0"/>
              </a:spcAft>
              <a:buSzPts val="1800"/>
              <a:buChar char="●"/>
            </a:pPr>
            <a:r>
              <a:rPr lang="en"/>
              <a:t>Instead, calculate </a:t>
            </a:r>
            <a:r>
              <a:rPr i="1" lang="en"/>
              <a:t>pseudo log likelihood</a:t>
            </a:r>
            <a:r>
              <a:rPr lang="en"/>
              <a:t>, sum of log conditionals</a:t>
            </a:r>
            <a:endParaRPr/>
          </a:p>
          <a:p>
            <a:pPr indent="-317500" lvl="1" marL="914400" rtl="0" algn="l">
              <a:spcBef>
                <a:spcPts val="0"/>
              </a:spcBef>
              <a:spcAft>
                <a:spcPts val="0"/>
              </a:spcAft>
              <a:buSzPts val="1400"/>
              <a:buChar char="○"/>
            </a:pPr>
            <a:r>
              <a:rPr lang="en"/>
              <a:t>Commonly used objective for conditional models</a:t>
            </a:r>
            <a:endParaRPr/>
          </a:p>
        </p:txBody>
      </p:sp>
      <p:pic>
        <p:nvPicPr>
          <p:cNvPr id="306" name="Google Shape;306;p53"/>
          <p:cNvPicPr preferRelativeResize="0"/>
          <p:nvPr/>
        </p:nvPicPr>
        <p:blipFill>
          <a:blip r:embed="rId3">
            <a:alphaModFix/>
          </a:blip>
          <a:stretch>
            <a:fillRect/>
          </a:stretch>
        </p:blipFill>
        <p:spPr>
          <a:xfrm>
            <a:off x="2790550" y="2169750"/>
            <a:ext cx="3562900" cy="476125"/>
          </a:xfrm>
          <a:prstGeom prst="rect">
            <a:avLst/>
          </a:prstGeom>
          <a:noFill/>
          <a:ln>
            <a:noFill/>
          </a:ln>
        </p:spPr>
      </p:pic>
      <p:pic>
        <p:nvPicPr>
          <p:cNvPr id="307" name="Google Shape;307;p53"/>
          <p:cNvPicPr preferRelativeResize="0"/>
          <p:nvPr/>
        </p:nvPicPr>
        <p:blipFill>
          <a:blip r:embed="rId4">
            <a:alphaModFix/>
          </a:blip>
          <a:stretch>
            <a:fillRect/>
          </a:stretch>
        </p:blipFill>
        <p:spPr>
          <a:xfrm>
            <a:off x="964475" y="3021375"/>
            <a:ext cx="2938998" cy="1252975"/>
          </a:xfrm>
          <a:prstGeom prst="rect">
            <a:avLst/>
          </a:prstGeom>
          <a:noFill/>
          <a:ln>
            <a:noFill/>
          </a:ln>
        </p:spPr>
      </p:pic>
      <p:pic>
        <p:nvPicPr>
          <p:cNvPr id="308" name="Google Shape;308;p53"/>
          <p:cNvPicPr preferRelativeResize="0"/>
          <p:nvPr/>
        </p:nvPicPr>
        <p:blipFill>
          <a:blip r:embed="rId5">
            <a:alphaModFix/>
          </a:blip>
          <a:stretch>
            <a:fillRect/>
          </a:stretch>
        </p:blipFill>
        <p:spPr>
          <a:xfrm>
            <a:off x="5968997" y="3021375"/>
            <a:ext cx="2417926" cy="1899349"/>
          </a:xfrm>
          <a:prstGeom prst="rect">
            <a:avLst/>
          </a:prstGeom>
          <a:noFill/>
          <a:ln>
            <a:noFill/>
          </a:ln>
        </p:spPr>
      </p:pic>
      <p:pic>
        <p:nvPicPr>
          <p:cNvPr id="309" name="Google Shape;309;p53"/>
          <p:cNvPicPr preferRelativeResize="0"/>
          <p:nvPr/>
        </p:nvPicPr>
        <p:blipFill>
          <a:blip r:embed="rId6">
            <a:alphaModFix/>
          </a:blip>
          <a:stretch>
            <a:fillRect/>
          </a:stretch>
        </p:blipFill>
        <p:spPr>
          <a:xfrm>
            <a:off x="964475" y="4407050"/>
            <a:ext cx="2262026" cy="668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15" name="Google Shape;315;p54"/>
          <p:cNvPicPr preferRelativeResize="0"/>
          <p:nvPr/>
        </p:nvPicPr>
        <p:blipFill>
          <a:blip r:embed="rId3">
            <a:alphaModFix/>
          </a:blip>
          <a:stretch>
            <a:fillRect/>
          </a:stretch>
        </p:blipFill>
        <p:spPr>
          <a:xfrm>
            <a:off x="1805024" y="1152475"/>
            <a:ext cx="5533955" cy="3416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p>
        </p:txBody>
      </p:sp>
      <p:pic>
        <p:nvPicPr>
          <p:cNvPr id="321" name="Google Shape;321;p55"/>
          <p:cNvPicPr preferRelativeResize="0"/>
          <p:nvPr/>
        </p:nvPicPr>
        <p:blipFill>
          <a:blip r:embed="rId3">
            <a:alphaModFix/>
          </a:blip>
          <a:stretch>
            <a:fillRect/>
          </a:stretch>
        </p:blipFill>
        <p:spPr>
          <a:xfrm>
            <a:off x="1265800" y="1152475"/>
            <a:ext cx="6612388" cy="341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27" name="Google Shape;327;p56"/>
          <p:cNvPicPr preferRelativeResize="0"/>
          <p:nvPr/>
        </p:nvPicPr>
        <p:blipFill>
          <a:blip r:embed="rId3">
            <a:alphaModFix/>
          </a:blip>
          <a:stretch>
            <a:fillRect/>
          </a:stretch>
        </p:blipFill>
        <p:spPr>
          <a:xfrm>
            <a:off x="760950" y="1152474"/>
            <a:ext cx="7622099" cy="3416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33" name="Google Shape;333;p57"/>
          <p:cNvPicPr preferRelativeResize="0"/>
          <p:nvPr/>
        </p:nvPicPr>
        <p:blipFill>
          <a:blip r:embed="rId3">
            <a:alphaModFix/>
          </a:blip>
          <a:stretch>
            <a:fillRect/>
          </a:stretch>
        </p:blipFill>
        <p:spPr>
          <a:xfrm>
            <a:off x="1384188" y="1152477"/>
            <a:ext cx="6375613" cy="341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339" name="Google Shape;3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a probabilistic model enables modeling smooth dynamism phenomenon very easily via using a Gaussian Random Walk prior</a:t>
            </a:r>
            <a:endParaRPr/>
          </a:p>
          <a:p>
            <a:pPr indent="-342900" lvl="0" marL="457200" rtl="0" algn="l">
              <a:spcBef>
                <a:spcPts val="0"/>
              </a:spcBef>
              <a:spcAft>
                <a:spcPts val="0"/>
              </a:spcAft>
              <a:buSzPts val="1800"/>
              <a:buChar char="●"/>
            </a:pPr>
            <a:r>
              <a:rPr lang="en"/>
              <a:t>Even though this prior seems very proper for shifts on word semantics, it does not work for modeling dynamic behavior in a short period of time, such as modeling patient trajectories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Medical Concept Embedding with </a:t>
            </a:r>
            <a:r>
              <a:rPr lang="en"/>
              <a:t>Time-Aware Attention</a:t>
            </a:r>
            <a:endParaRPr/>
          </a:p>
          <a:p>
            <a:pPr indent="0" lvl="0" marL="0" rtl="0" algn="ctr">
              <a:spcBef>
                <a:spcPts val="0"/>
              </a:spcBef>
              <a:spcAft>
                <a:spcPts val="0"/>
              </a:spcAft>
              <a:buNone/>
            </a:pPr>
            <a:r>
              <a:rPr lang="en" sz="2000"/>
              <a:t>(Xiangrui Cai, Jinyang Gao, Kee Yuan Ngiam, Beng Chin Ooi, Ying Zhang, Xiaojie Yuan,</a:t>
            </a:r>
            <a:r>
              <a:rPr lang="en" sz="2000"/>
              <a:t> IJCAI, 2018)</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50" name="Google Shape;35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Previous work on medical concept embeddings misses the temporal nature of Electronic Health Records (EHR)</a:t>
            </a:r>
            <a:endParaRPr/>
          </a:p>
          <a:p>
            <a:pPr indent="-317500" lvl="1" marL="914400" rtl="0" algn="l">
              <a:spcBef>
                <a:spcPts val="0"/>
              </a:spcBef>
              <a:spcAft>
                <a:spcPts val="0"/>
              </a:spcAft>
              <a:buSzPts val="1400"/>
              <a:buChar char="○"/>
            </a:pPr>
            <a:r>
              <a:rPr lang="en"/>
              <a:t>They ignore time difference between notes</a:t>
            </a:r>
            <a:endParaRPr/>
          </a:p>
          <a:p>
            <a:pPr indent="-342900" lvl="0" marL="457200" rtl="0" algn="l">
              <a:spcBef>
                <a:spcPts val="0"/>
              </a:spcBef>
              <a:spcAft>
                <a:spcPts val="0"/>
              </a:spcAft>
              <a:buSzPts val="1800"/>
              <a:buChar char="●"/>
            </a:pPr>
            <a:r>
              <a:rPr lang="en"/>
              <a:t>Different medical concepts have different time scopes to be counted as relevant</a:t>
            </a:r>
            <a:endParaRPr/>
          </a:p>
          <a:p>
            <a:pPr indent="-317500" lvl="1" marL="914400" rtl="0" algn="l">
              <a:spcBef>
                <a:spcPts val="0"/>
              </a:spcBef>
              <a:spcAft>
                <a:spcPts val="0"/>
              </a:spcAft>
              <a:buSzPts val="1400"/>
              <a:buChar char="○"/>
            </a:pPr>
            <a:r>
              <a:rPr i="1" lang="en"/>
              <a:t>“common cold”</a:t>
            </a:r>
            <a:r>
              <a:rPr lang="en"/>
              <a:t> often lasts for weeks, </a:t>
            </a:r>
            <a:r>
              <a:rPr i="1" lang="en"/>
              <a:t>“diabetes mellitus”</a:t>
            </a:r>
            <a:r>
              <a:rPr lang="en"/>
              <a:t> typically lasts for years</a:t>
            </a:r>
            <a:endParaRPr/>
          </a:p>
          <a:p>
            <a:pPr indent="-342900" lvl="0" marL="457200" rtl="0" algn="l">
              <a:spcBef>
                <a:spcPts val="0"/>
              </a:spcBef>
              <a:spcAft>
                <a:spcPts val="0"/>
              </a:spcAft>
              <a:buSzPts val="1800"/>
              <a:buChar char="●"/>
            </a:pPr>
            <a:r>
              <a:rPr lang="en"/>
              <a:t>Solution: Model temporal relations by a time-aware attention layer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56" name="Google Shape;356;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Word2vec CBOW</a:t>
            </a:r>
            <a:endParaRPr/>
          </a:p>
          <a:p>
            <a:pPr indent="-342900" lvl="0" marL="457200" rtl="0" algn="l">
              <a:spcBef>
                <a:spcPts val="0"/>
              </a:spcBef>
              <a:spcAft>
                <a:spcPts val="0"/>
              </a:spcAft>
              <a:buSzPts val="1800"/>
              <a:buChar char="●"/>
            </a:pPr>
            <a:r>
              <a:rPr lang="en"/>
              <a:t>Slice records per time unit</a:t>
            </a:r>
            <a:endParaRPr/>
          </a:p>
          <a:p>
            <a:pPr indent="-342900" lvl="0" marL="457200" rtl="0" algn="l">
              <a:spcBef>
                <a:spcPts val="0"/>
              </a:spcBef>
              <a:spcAft>
                <a:spcPts val="0"/>
              </a:spcAft>
              <a:buSzPts val="1800"/>
              <a:buChar char="●"/>
            </a:pPr>
            <a:r>
              <a:rPr lang="en"/>
              <a:t>Apply an attention weight (learned for each concept) when calculating the effect of a context concept on target concept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Examples (*2vec)</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362" name="Google Shape;362;p62"/>
          <p:cNvPicPr preferRelativeResize="0"/>
          <p:nvPr/>
        </p:nvPicPr>
        <p:blipFill>
          <a:blip r:embed="rId3">
            <a:alphaModFix/>
          </a:blip>
          <a:stretch>
            <a:fillRect/>
          </a:stretch>
        </p:blipFill>
        <p:spPr>
          <a:xfrm>
            <a:off x="1966630" y="1152475"/>
            <a:ext cx="4894121" cy="3592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pic>
        <p:nvPicPr>
          <p:cNvPr id="368" name="Google Shape;368;p63"/>
          <p:cNvPicPr preferRelativeResize="0"/>
          <p:nvPr/>
        </p:nvPicPr>
        <p:blipFill>
          <a:blip r:embed="rId3">
            <a:alphaModFix/>
          </a:blip>
          <a:stretch>
            <a:fillRect/>
          </a:stretch>
        </p:blipFill>
        <p:spPr>
          <a:xfrm>
            <a:off x="923700" y="1017725"/>
            <a:ext cx="7296602" cy="38240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Time-aware attention model</a:t>
            </a:r>
            <a:endParaRPr/>
          </a:p>
        </p:txBody>
      </p:sp>
      <p:pic>
        <p:nvPicPr>
          <p:cNvPr id="374" name="Google Shape;374;p64"/>
          <p:cNvPicPr preferRelativeResize="0"/>
          <p:nvPr/>
        </p:nvPicPr>
        <p:blipFill>
          <a:blip r:embed="rId3">
            <a:alphaModFix/>
          </a:blip>
          <a:stretch>
            <a:fillRect/>
          </a:stretch>
        </p:blipFill>
        <p:spPr>
          <a:xfrm>
            <a:off x="2487887" y="1131113"/>
            <a:ext cx="4168225" cy="3338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80" name="Google Shape;380;p65"/>
          <p:cNvPicPr preferRelativeResize="0"/>
          <p:nvPr/>
        </p:nvPicPr>
        <p:blipFill>
          <a:blip r:embed="rId3">
            <a:alphaModFix/>
          </a:blip>
          <a:stretch>
            <a:fillRect/>
          </a:stretch>
        </p:blipFill>
        <p:spPr>
          <a:xfrm>
            <a:off x="311695" y="1678550"/>
            <a:ext cx="4179001" cy="2364249"/>
          </a:xfrm>
          <a:prstGeom prst="rect">
            <a:avLst/>
          </a:prstGeom>
          <a:noFill/>
          <a:ln>
            <a:noFill/>
          </a:ln>
        </p:spPr>
      </p:pic>
      <p:pic>
        <p:nvPicPr>
          <p:cNvPr id="381" name="Google Shape;381;p65"/>
          <p:cNvPicPr preferRelativeResize="0"/>
          <p:nvPr/>
        </p:nvPicPr>
        <p:blipFill>
          <a:blip r:embed="rId4">
            <a:alphaModFix/>
          </a:blip>
          <a:stretch>
            <a:fillRect/>
          </a:stretch>
        </p:blipFill>
        <p:spPr>
          <a:xfrm>
            <a:off x="4490701" y="1678550"/>
            <a:ext cx="4072582" cy="2364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Attention weights</a:t>
            </a:r>
            <a:endParaRPr/>
          </a:p>
        </p:txBody>
      </p:sp>
      <p:pic>
        <p:nvPicPr>
          <p:cNvPr id="387" name="Google Shape;387;p66"/>
          <p:cNvPicPr preferRelativeResize="0"/>
          <p:nvPr/>
        </p:nvPicPr>
        <p:blipFill>
          <a:blip r:embed="rId3">
            <a:alphaModFix/>
          </a:blip>
          <a:stretch>
            <a:fillRect/>
          </a:stretch>
        </p:blipFill>
        <p:spPr>
          <a:xfrm>
            <a:off x="1958402" y="1152475"/>
            <a:ext cx="5227187" cy="341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393" name="Google Shape;39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Models temporal relation by </a:t>
            </a:r>
            <a:r>
              <a:rPr lang="en"/>
              <a:t>discretizing</a:t>
            </a:r>
            <a:r>
              <a:rPr lang="en"/>
              <a:t> time domain, and learning attention weights for each time slice difference</a:t>
            </a:r>
            <a:endParaRPr/>
          </a:p>
          <a:p>
            <a:pPr indent="-342900" lvl="0" marL="457200" rtl="0" algn="l">
              <a:spcBef>
                <a:spcPts val="0"/>
              </a:spcBef>
              <a:spcAft>
                <a:spcPts val="0"/>
              </a:spcAft>
              <a:buSzPts val="1800"/>
              <a:buChar char="●"/>
            </a:pPr>
            <a:r>
              <a:rPr lang="en"/>
              <a:t>Does not model continuous time relations.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99" name="Google Shape;39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Learning embeddings is STILL an increasingly hot topic in NLP and other domains</a:t>
            </a:r>
            <a:endParaRPr/>
          </a:p>
          <a:p>
            <a:pPr indent="-342900" lvl="0" marL="457200" rtl="0" algn="l">
              <a:spcBef>
                <a:spcPts val="0"/>
              </a:spcBef>
              <a:spcAft>
                <a:spcPts val="0"/>
              </a:spcAft>
              <a:buSzPts val="1800"/>
              <a:buChar char="●"/>
            </a:pPr>
            <a:r>
              <a:rPr lang="en"/>
              <a:t>Classical embedding techniques are very successful at expressing semantic relations, but have strong assumptions</a:t>
            </a:r>
            <a:endParaRPr/>
          </a:p>
          <a:p>
            <a:pPr indent="-317500" lvl="1" marL="914400" rtl="0" algn="l">
              <a:spcBef>
                <a:spcPts val="0"/>
              </a:spcBef>
              <a:spcAft>
                <a:spcPts val="0"/>
              </a:spcAft>
              <a:buSzPts val="1400"/>
              <a:buChar char="○"/>
            </a:pPr>
            <a:r>
              <a:rPr lang="en"/>
              <a:t>Ignores polysemy</a:t>
            </a:r>
            <a:endParaRPr/>
          </a:p>
          <a:p>
            <a:pPr indent="-317500" lvl="1" marL="914400" rtl="0" algn="l">
              <a:spcBef>
                <a:spcPts val="0"/>
              </a:spcBef>
              <a:spcAft>
                <a:spcPts val="0"/>
              </a:spcAft>
              <a:buSzPts val="1400"/>
              <a:buChar char="○"/>
            </a:pPr>
            <a:r>
              <a:rPr lang="en"/>
              <a:t>Ignores semantic changes over time</a:t>
            </a:r>
            <a:endParaRPr/>
          </a:p>
          <a:p>
            <a:pPr indent="-317500" lvl="1" marL="914400" rtl="0" algn="l">
              <a:spcBef>
                <a:spcPts val="0"/>
              </a:spcBef>
              <a:spcAft>
                <a:spcPts val="0"/>
              </a:spcAft>
              <a:buSzPts val="1400"/>
              <a:buChar char="○"/>
            </a:pPr>
            <a:r>
              <a:rPr lang="en"/>
              <a:t>Ignores temporal nature of learned entities</a:t>
            </a:r>
            <a:endParaRPr/>
          </a:p>
          <a:p>
            <a:pPr indent="-342900" lvl="0" marL="457200" rtl="0" algn="l">
              <a:spcBef>
                <a:spcPts val="0"/>
              </a:spcBef>
              <a:spcAft>
                <a:spcPts val="0"/>
              </a:spcAft>
              <a:buSzPts val="1800"/>
              <a:buChar char="●"/>
            </a:pPr>
            <a:r>
              <a:rPr lang="en"/>
              <a:t>Dynamic/Temporal embedding techniques try to incorporate that information into model</a:t>
            </a:r>
            <a:endParaRPr/>
          </a:p>
          <a:p>
            <a:pPr indent="-317500" lvl="1" marL="914400" rtl="0" algn="l">
              <a:spcBef>
                <a:spcPts val="0"/>
              </a:spcBef>
              <a:spcAft>
                <a:spcPts val="0"/>
              </a:spcAft>
              <a:buSzPts val="1400"/>
              <a:buChar char="○"/>
            </a:pPr>
            <a:r>
              <a:rPr lang="en"/>
              <a:t>Learn different embeddings for each time slice over a long time period</a:t>
            </a:r>
            <a:endParaRPr/>
          </a:p>
          <a:p>
            <a:pPr indent="-317500" lvl="1" marL="914400" rtl="0" algn="l">
              <a:spcBef>
                <a:spcPts val="0"/>
              </a:spcBef>
              <a:spcAft>
                <a:spcPts val="0"/>
              </a:spcAft>
              <a:buSzPts val="1400"/>
              <a:buChar char="○"/>
            </a:pPr>
            <a:r>
              <a:rPr lang="en"/>
              <a:t>Incorporate temporal features of entities to learn the embedding vector for entities</a:t>
            </a:r>
            <a:endParaRPr/>
          </a:p>
          <a:p>
            <a:pPr indent="-342900" lvl="0" marL="457200" rtl="0" algn="l">
              <a:spcBef>
                <a:spcPts val="0"/>
              </a:spcBef>
              <a:spcAft>
                <a:spcPts val="0"/>
              </a:spcAft>
              <a:buSzPts val="1800"/>
              <a:buChar char="●"/>
            </a:pPr>
            <a:r>
              <a:rPr lang="en"/>
              <a:t>There is promising progress, but still lots of things to do</a:t>
            </a:r>
            <a:endParaRPr/>
          </a:p>
          <a:p>
            <a:pPr indent="-317500" lvl="1" marL="914400" rtl="0" algn="l">
              <a:spcBef>
                <a:spcPts val="0"/>
              </a:spcBef>
              <a:spcAft>
                <a:spcPts val="0"/>
              </a:spcAft>
              <a:buSzPts val="1400"/>
              <a:buChar char="○"/>
            </a:pPr>
            <a:r>
              <a:rPr lang="en"/>
              <a:t>Modeling temporal relations in continuous domain, rather than discretizing time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05" name="Google Shape;40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kind problems could be modeled by a similar approach?</a:t>
            </a:r>
            <a:endParaRPr/>
          </a:p>
          <a:p>
            <a:pPr indent="-342900" lvl="0" marL="457200" rtl="0" algn="l">
              <a:spcBef>
                <a:spcPts val="0"/>
              </a:spcBef>
              <a:spcAft>
                <a:spcPts val="0"/>
              </a:spcAft>
              <a:buSzPts val="1800"/>
              <a:buChar char="●"/>
            </a:pPr>
            <a:r>
              <a:rPr lang="en"/>
              <a:t>Can these distributed embedding approaches be applied to any kind of problems?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Tweet2Vec: Character-Based Distributed Representations for Social Media (Dhingra et al., ACL, 2016)</a:t>
            </a:r>
            <a:endParaRPr sz="2000"/>
          </a:p>
        </p:txBody>
      </p:sp>
      <p:pic>
        <p:nvPicPr>
          <p:cNvPr id="84" name="Google Shape;84;p18"/>
          <p:cNvPicPr preferRelativeResize="0"/>
          <p:nvPr/>
        </p:nvPicPr>
        <p:blipFill>
          <a:blip r:embed="rId3">
            <a:alphaModFix/>
          </a:blip>
          <a:stretch>
            <a:fillRect/>
          </a:stretch>
        </p:blipFill>
        <p:spPr>
          <a:xfrm>
            <a:off x="311700" y="1225516"/>
            <a:ext cx="8520600" cy="29972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emoji2vec: Learning Emoji Representations from their Description (Eisner et al., EMNLP, 2016)</a:t>
            </a:r>
            <a:endParaRPr sz="2000"/>
          </a:p>
        </p:txBody>
      </p:sp>
      <p:pic>
        <p:nvPicPr>
          <p:cNvPr id="90" name="Google Shape;90;p19"/>
          <p:cNvPicPr preferRelativeResize="0"/>
          <p:nvPr/>
        </p:nvPicPr>
        <p:blipFill>
          <a:blip r:embed="rId3">
            <a:alphaModFix/>
          </a:blip>
          <a:stretch>
            <a:fillRect/>
          </a:stretch>
        </p:blipFill>
        <p:spPr>
          <a:xfrm>
            <a:off x="1415637" y="1152475"/>
            <a:ext cx="6312727" cy="3902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2000"/>
              <a:t>patient2vec: Embedding Complexity In the Data Representation Instead of In the Model(Bajor et al., KDD, 2018)</a:t>
            </a:r>
            <a:endParaRPr sz="2000"/>
          </a:p>
        </p:txBody>
      </p:sp>
      <p:pic>
        <p:nvPicPr>
          <p:cNvPr id="96" name="Google Shape;96;p20"/>
          <p:cNvPicPr preferRelativeResize="0"/>
          <p:nvPr/>
        </p:nvPicPr>
        <p:blipFill rotWithShape="1">
          <a:blip r:embed="rId3">
            <a:alphaModFix/>
          </a:blip>
          <a:srcRect b="0" l="0" r="0" t="0"/>
          <a:stretch/>
        </p:blipFill>
        <p:spPr>
          <a:xfrm>
            <a:off x="685800" y="1182925"/>
            <a:ext cx="7684675" cy="3847050"/>
          </a:xfrm>
          <a:prstGeom prst="rect">
            <a:avLst/>
          </a:prstGeom>
          <a:noFill/>
          <a:ln>
            <a:noFill/>
          </a:ln>
        </p:spPr>
      </p:pic>
      <p:pic>
        <p:nvPicPr>
          <p:cNvPr id="97" name="Google Shape;97;p20"/>
          <p:cNvPicPr preferRelativeResize="0"/>
          <p:nvPr/>
        </p:nvPicPr>
        <p:blipFill rotWithShape="1">
          <a:blip r:embed="rId4">
            <a:alphaModFix/>
          </a:blip>
          <a:srcRect b="0" l="0" r="0" t="0"/>
          <a:stretch/>
        </p:blipFill>
        <p:spPr>
          <a:xfrm>
            <a:off x="921300" y="1207025"/>
            <a:ext cx="2430308" cy="2430298"/>
          </a:xfrm>
          <a:prstGeom prst="rect">
            <a:avLst/>
          </a:prstGeom>
          <a:noFill/>
          <a:ln>
            <a:noFill/>
          </a:ln>
        </p:spPr>
      </p:pic>
      <p:pic>
        <p:nvPicPr>
          <p:cNvPr id="98" name="Google Shape;98;p20"/>
          <p:cNvPicPr preferRelativeResize="0"/>
          <p:nvPr/>
        </p:nvPicPr>
        <p:blipFill rotWithShape="1">
          <a:blip r:embed="rId5">
            <a:alphaModFix/>
          </a:blip>
          <a:srcRect b="0" l="0" r="0" t="0"/>
          <a:stretch/>
        </p:blipFill>
        <p:spPr>
          <a:xfrm>
            <a:off x="3354521" y="1207027"/>
            <a:ext cx="2430308" cy="2430298"/>
          </a:xfrm>
          <a:prstGeom prst="rect">
            <a:avLst/>
          </a:prstGeom>
          <a:noFill/>
          <a:ln>
            <a:noFill/>
          </a:ln>
        </p:spPr>
      </p:pic>
      <p:pic>
        <p:nvPicPr>
          <p:cNvPr id="99" name="Google Shape;99;p20"/>
          <p:cNvPicPr preferRelativeResize="0"/>
          <p:nvPr/>
        </p:nvPicPr>
        <p:blipFill rotWithShape="1">
          <a:blip r:embed="rId6">
            <a:alphaModFix/>
          </a:blip>
          <a:srcRect b="0" l="0" r="0" t="0"/>
          <a:stretch/>
        </p:blipFill>
        <p:spPr>
          <a:xfrm>
            <a:off x="5787766" y="1207025"/>
            <a:ext cx="2430308" cy="24302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Polysemy</a:t>
            </a:r>
            <a:endParaRPr/>
          </a:p>
          <a:p>
            <a:pPr indent="-317500" lvl="1" marL="914400" rtl="0" algn="l">
              <a:spcBef>
                <a:spcPts val="0"/>
              </a:spcBef>
              <a:spcAft>
                <a:spcPts val="0"/>
              </a:spcAft>
              <a:buSzPts val="1400"/>
              <a:buChar char="○"/>
            </a:pPr>
            <a:r>
              <a:rPr lang="en"/>
              <a:t>Each token may only have 1 vector representation</a:t>
            </a:r>
            <a:endParaRPr/>
          </a:p>
          <a:p>
            <a:pPr indent="-317500" lvl="1" marL="914400" rtl="0" algn="l">
              <a:spcBef>
                <a:spcPts val="0"/>
              </a:spcBef>
              <a:spcAft>
                <a:spcPts val="0"/>
              </a:spcAft>
              <a:buSzPts val="1400"/>
              <a:buChar char="○"/>
            </a:pPr>
            <a:r>
              <a:rPr lang="en"/>
              <a:t>Does not build multiple representations according to context</a:t>
            </a:r>
            <a:endParaRPr/>
          </a:p>
          <a:p>
            <a:pPr indent="-317500" lvl="1" marL="914400" rtl="0" algn="l">
              <a:spcBef>
                <a:spcPts val="0"/>
              </a:spcBef>
              <a:spcAft>
                <a:spcPts val="0"/>
              </a:spcAft>
              <a:buSzPts val="1400"/>
              <a:buChar char="○"/>
            </a:pPr>
            <a:r>
              <a:rPr lang="en"/>
              <a:t>Averages over all possible meanings, which may cause dramatic shifts in vector space</a:t>
            </a:r>
            <a:endParaRPr/>
          </a:p>
          <a:p>
            <a:pPr indent="-342900" lvl="0" marL="457200" rtl="0" algn="l">
              <a:spcBef>
                <a:spcPts val="0"/>
              </a:spcBef>
              <a:spcAft>
                <a:spcPts val="0"/>
              </a:spcAft>
              <a:buSzPts val="1800"/>
              <a:buChar char="●"/>
            </a:pPr>
            <a:r>
              <a:rPr lang="en"/>
              <a:t>Semantic changes over time</a:t>
            </a:r>
            <a:endParaRPr/>
          </a:p>
          <a:p>
            <a:pPr indent="-317500" lvl="1" marL="914400" rtl="0" algn="l">
              <a:spcBef>
                <a:spcPts val="0"/>
              </a:spcBef>
              <a:spcAft>
                <a:spcPts val="0"/>
              </a:spcAft>
              <a:buSzPts val="1400"/>
              <a:buChar char="○"/>
            </a:pPr>
            <a:r>
              <a:rPr lang="en"/>
              <a:t>Each token may only have 1 vector representation</a:t>
            </a:r>
            <a:endParaRPr/>
          </a:p>
          <a:p>
            <a:pPr indent="-317500" lvl="1" marL="914400" rtl="0" algn="l">
              <a:spcBef>
                <a:spcPts val="0"/>
              </a:spcBef>
              <a:spcAft>
                <a:spcPts val="0"/>
              </a:spcAft>
              <a:buSzPts val="1400"/>
              <a:buChar char="○"/>
            </a:pPr>
            <a:r>
              <a:rPr lang="en"/>
              <a:t>Ignores w</a:t>
            </a:r>
            <a:r>
              <a:rPr lang="en"/>
              <a:t>ords’ diachronic semantic shift behavior</a:t>
            </a:r>
            <a:endParaRPr/>
          </a:p>
          <a:p>
            <a:pPr indent="-317500" lvl="1" marL="914400" rtl="0" algn="l">
              <a:spcBef>
                <a:spcPts val="0"/>
              </a:spcBef>
              <a:spcAft>
                <a:spcPts val="0"/>
              </a:spcAft>
              <a:buSzPts val="1400"/>
              <a:buChar char="○"/>
            </a:pPr>
            <a:r>
              <a:rPr lang="en"/>
              <a:t>Other types of entities may have much more dynamic changes</a:t>
            </a:r>
            <a:endParaRPr/>
          </a:p>
          <a:p>
            <a:pPr indent="-317500" lvl="1" marL="914400" rtl="0" algn="l">
              <a:spcBef>
                <a:spcPts val="0"/>
              </a:spcBef>
              <a:spcAft>
                <a:spcPts val="0"/>
              </a:spcAft>
              <a:buSzPts val="1400"/>
              <a:buChar char="○"/>
            </a:pPr>
            <a:r>
              <a:rPr lang="en"/>
              <a:t>Does not build multiple representations for tokens over time.</a:t>
            </a:r>
            <a:endParaRPr/>
          </a:p>
          <a:p>
            <a:pPr indent="-317500" lvl="1" marL="914400" rtl="0" algn="l">
              <a:spcBef>
                <a:spcPts val="0"/>
              </a:spcBef>
              <a:spcAft>
                <a:spcPts val="0"/>
              </a:spcAft>
              <a:buSzPts val="1400"/>
              <a:buChar char="○"/>
            </a:pPr>
            <a:r>
              <a:rPr lang="en"/>
              <a:t>Averages over all meaning through history, which may cause dramatic shifts in vector space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